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69" r:id="rId2"/>
    <p:sldId id="265" r:id="rId3"/>
    <p:sldId id="266" r:id="rId4"/>
    <p:sldId id="268" r:id="rId5"/>
    <p:sldId id="279" r:id="rId6"/>
    <p:sldId id="257" r:id="rId7"/>
    <p:sldId id="269" r:id="rId8"/>
    <p:sldId id="270" r:id="rId9"/>
    <p:sldId id="271" r:id="rId10"/>
    <p:sldId id="264" r:id="rId11"/>
    <p:sldId id="272" r:id="rId12"/>
    <p:sldId id="289" r:id="rId13"/>
    <p:sldId id="258" r:id="rId14"/>
    <p:sldId id="277" r:id="rId15"/>
    <p:sldId id="267" r:id="rId16"/>
    <p:sldId id="283" r:id="rId17"/>
    <p:sldId id="291" r:id="rId18"/>
    <p:sldId id="275" r:id="rId19"/>
    <p:sldId id="276" r:id="rId20"/>
    <p:sldId id="274" r:id="rId21"/>
    <p:sldId id="278" r:id="rId22"/>
    <p:sldId id="259" r:id="rId23"/>
    <p:sldId id="260" r:id="rId24"/>
    <p:sldId id="261" r:id="rId25"/>
    <p:sldId id="262" r:id="rId26"/>
    <p:sldId id="288" r:id="rId27"/>
    <p:sldId id="286" r:id="rId28"/>
    <p:sldId id="281" r:id="rId29"/>
    <p:sldId id="285" r:id="rId30"/>
    <p:sldId id="284" r:id="rId31"/>
    <p:sldId id="280" r:id="rId32"/>
    <p:sldId id="290" r:id="rId33"/>
    <p:sldId id="292" r:id="rId34"/>
    <p:sldId id="293" r:id="rId35"/>
    <p:sldId id="296" r:id="rId36"/>
    <p:sldId id="297" r:id="rId37"/>
    <p:sldId id="294" r:id="rId38"/>
    <p:sldId id="298" r:id="rId39"/>
    <p:sldId id="299" r:id="rId40"/>
    <p:sldId id="300" r:id="rId41"/>
    <p:sldId id="302" r:id="rId42"/>
    <p:sldId id="301" r:id="rId43"/>
    <p:sldId id="304" r:id="rId44"/>
    <p:sldId id="306" r:id="rId45"/>
    <p:sldId id="303" r:id="rId46"/>
    <p:sldId id="305" r:id="rId47"/>
    <p:sldId id="309" r:id="rId48"/>
    <p:sldId id="308" r:id="rId49"/>
    <p:sldId id="310" r:id="rId50"/>
    <p:sldId id="307" r:id="rId51"/>
    <p:sldId id="311" r:id="rId52"/>
    <p:sldId id="313" r:id="rId53"/>
    <p:sldId id="312" r:id="rId54"/>
    <p:sldId id="315" r:id="rId55"/>
    <p:sldId id="314" r:id="rId56"/>
    <p:sldId id="317" r:id="rId57"/>
    <p:sldId id="316" r:id="rId58"/>
    <p:sldId id="318" r:id="rId59"/>
    <p:sldId id="319" r:id="rId60"/>
    <p:sldId id="321" r:id="rId61"/>
    <p:sldId id="322" r:id="rId62"/>
    <p:sldId id="320" r:id="rId63"/>
    <p:sldId id="329" r:id="rId64"/>
    <p:sldId id="323" r:id="rId65"/>
    <p:sldId id="324" r:id="rId66"/>
    <p:sldId id="325" r:id="rId67"/>
    <p:sldId id="326" r:id="rId68"/>
    <p:sldId id="327" r:id="rId69"/>
    <p:sldId id="330" r:id="rId70"/>
    <p:sldId id="331" r:id="rId71"/>
    <p:sldId id="332" r:id="rId7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1047" autoAdjust="0"/>
  </p:normalViewPr>
  <p:slideViewPr>
    <p:cSldViewPr>
      <p:cViewPr varScale="1">
        <p:scale>
          <a:sx n="49" d="100"/>
          <a:sy n="49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6C3D-8CAC-46A7-8BE0-742DE964F65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942595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2D9B-8ED1-4E73-96F8-CE52E78DF34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4436665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61C60-6767-4603-B7D6-FE0D63B2BEE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7041312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B0C68-753B-4878-B51F-7AFE6E4DFD1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9389214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45C8-3E03-4B26-9457-029AB76AF60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9026576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7E5C-D54F-4185-996B-59A55D6C26B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8237462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B2826-0F47-47DC-A115-732F1027210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464273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33530-DF7B-4C4A-B27A-819F9981EDA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5005059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5E5E-190B-4471-81B1-B667A8D5CBA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810120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76C57-10AF-4F06-9F34-8DC766A0249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433527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38325-BD76-4849-94C4-C4BC06D3D14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633247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95E473-DBDA-4AE0-B923-5AF77AB4C7E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7647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810000"/>
            <a:ext cx="8991600" cy="2438400"/>
          </a:xfrm>
        </p:spPr>
        <p:txBody>
          <a:bodyPr/>
          <a:lstStyle/>
          <a:p>
            <a:pPr eaLnBrk="1" hangingPunct="1"/>
            <a:r>
              <a:rPr lang="nl-NL" altLang="nl-NL" sz="8000" smtClean="0">
                <a:solidFill>
                  <a:srgbClr val="008000"/>
                </a:solidFill>
              </a:rPr>
              <a:t>deel 1</a:t>
            </a:r>
            <a:br>
              <a:rPr lang="nl-NL" altLang="nl-NL" sz="8000" smtClean="0">
                <a:solidFill>
                  <a:srgbClr val="008000"/>
                </a:solidFill>
              </a:rPr>
            </a:br>
            <a:r>
              <a:rPr lang="nl-NL" altLang="nl-NL" sz="4000" smtClean="0">
                <a:solidFill>
                  <a:srgbClr val="008000"/>
                </a:solidFill>
              </a:rPr>
              <a:t>naaldconiferen</a:t>
            </a:r>
            <a:r>
              <a:rPr lang="nl-NL" altLang="nl-NL" sz="4800" smtClean="0"/>
              <a:t> </a:t>
            </a:r>
            <a:br>
              <a:rPr lang="nl-NL" altLang="nl-NL" sz="4800" smtClean="0"/>
            </a:br>
            <a:r>
              <a:rPr lang="nl-NL" altLang="nl-NL" sz="4800" smtClean="0"/>
              <a:t/>
            </a:r>
            <a:br>
              <a:rPr lang="nl-NL" altLang="nl-NL" sz="4800" smtClean="0"/>
            </a:br>
            <a:r>
              <a:rPr lang="nl-NL" altLang="nl-NL" sz="2000" smtClean="0"/>
              <a:t>Abies, Picea, Pseudotsuga, Tsuga</a:t>
            </a:r>
            <a:endParaRPr lang="nl-NL" altLang="nl-NL" sz="1000" smtClean="0"/>
          </a:p>
        </p:txBody>
      </p:sp>
      <p:sp>
        <p:nvSpPr>
          <p:cNvPr id="118787" name="Text Box 1027"/>
          <p:cNvSpPr txBox="1">
            <a:spLocks noChangeArrowheads="1"/>
          </p:cNvSpPr>
          <p:nvPr/>
        </p:nvSpPr>
        <p:spPr bwMode="auto">
          <a:xfrm>
            <a:off x="3352800" y="1905000"/>
            <a:ext cx="2325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nl-NL">
                <a:solidFill>
                  <a:srgbClr val="FFFF99"/>
                </a:solidFill>
              </a:rPr>
              <a:t>samenstelling</a:t>
            </a:r>
          </a:p>
          <a:p>
            <a:pPr algn="ctr" eaLnBrk="1" hangingPunct="1"/>
            <a:r>
              <a:rPr lang="nl-NL" altLang="nl-NL" b="1">
                <a:solidFill>
                  <a:srgbClr val="FFFF99"/>
                </a:solidFill>
              </a:rPr>
              <a:t>E.J. STOFFELS</a:t>
            </a:r>
          </a:p>
        </p:txBody>
      </p:sp>
      <p:sp>
        <p:nvSpPr>
          <p:cNvPr id="2052" name="Text Box 1028"/>
          <p:cNvSpPr txBox="1">
            <a:spLocks noChangeArrowheads="1"/>
          </p:cNvSpPr>
          <p:nvPr/>
        </p:nvSpPr>
        <p:spPr bwMode="auto">
          <a:xfrm>
            <a:off x="1371600" y="228600"/>
            <a:ext cx="6678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3200">
                <a:solidFill>
                  <a:srgbClr val="FFFFCC"/>
                </a:solidFill>
                <a:latin typeface="Arial" panose="020B0604020202020204" pitchFamily="34" charset="0"/>
              </a:rPr>
              <a:t>herkenning van naaldhoutgewassen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324600" y="2133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koreana twijg</a:t>
            </a:r>
          </a:p>
        </p:txBody>
      </p:sp>
      <p:pic>
        <p:nvPicPr>
          <p:cNvPr id="11267" name="Picture 6" descr="C:\Mijn documenten\coniferen\abies koreana1.jpg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29003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867400" y="0"/>
            <a:ext cx="308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naalden naar boven gebogen</a:t>
            </a:r>
          </a:p>
        </p:txBody>
      </p: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228600" y="1219200"/>
            <a:ext cx="8610600" cy="5486400"/>
            <a:chOff x="144" y="720"/>
            <a:chExt cx="5424" cy="3456"/>
          </a:xfrm>
        </p:grpSpPr>
        <p:pic>
          <p:nvPicPr>
            <p:cNvPr id="11270" name="Picture 5" descr="C:\Mijn documenten\coniferen\abies koreana3.jpg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08"/>
              <a:ext cx="3408" cy="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C:\Mijn documenten\coniferen\abies koreana2.jpg"/>
            <p:cNvPicPr>
              <a:picLocks noChangeAspect="1" noChangeArrowheads="1"/>
            </p:cNvPicPr>
            <p:nvPr/>
          </p:nvPicPr>
          <p:blipFill>
            <a:blip r:embed="rId4" cstate="email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400"/>
              <a:ext cx="1824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 Box 9"/>
            <p:cNvSpPr txBox="1">
              <a:spLocks noChangeArrowheads="1"/>
            </p:cNvSpPr>
            <p:nvPr/>
          </p:nvSpPr>
          <p:spPr bwMode="auto">
            <a:xfrm>
              <a:off x="144" y="720"/>
              <a:ext cx="38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 sz="2000"/>
                <a:t>onderzijde met opvallend witte huidmondstrepen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/>
          <p:cNvSpPr>
            <a:spLocks noGrp="1" noChangeArrowheads="1"/>
          </p:cNvSpPr>
          <p:nvPr>
            <p:ph type="title"/>
          </p:nvPr>
        </p:nvSpPr>
        <p:spPr>
          <a:xfrm>
            <a:off x="6324600" y="2133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koreana bloemen</a:t>
            </a:r>
          </a:p>
        </p:txBody>
      </p:sp>
      <p:pic>
        <p:nvPicPr>
          <p:cNvPr id="12291" name="Picture 7" descr="C:\Mijn documenten\coniferen\abies bloei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1628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990600" y="304800"/>
            <a:ext cx="2762250" cy="2133600"/>
            <a:chOff x="624" y="192"/>
            <a:chExt cx="1740" cy="1344"/>
          </a:xfrm>
        </p:grpSpPr>
        <p:sp>
          <p:nvSpPr>
            <p:cNvPr id="12296" name="Text Box 9"/>
            <p:cNvSpPr txBox="1">
              <a:spLocks noChangeArrowheads="1"/>
            </p:cNvSpPr>
            <p:nvPr/>
          </p:nvSpPr>
          <p:spPr bwMode="auto">
            <a:xfrm>
              <a:off x="624" y="192"/>
              <a:ext cx="17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vrouwelijke bloemen</a:t>
              </a:r>
            </a:p>
          </p:txBody>
        </p:sp>
        <p:sp>
          <p:nvSpPr>
            <p:cNvPr id="12297" name="Line 11"/>
            <p:cNvSpPr>
              <a:spLocks noChangeShapeType="1"/>
            </p:cNvSpPr>
            <p:nvPr/>
          </p:nvSpPr>
          <p:spPr bwMode="auto">
            <a:xfrm>
              <a:off x="864" y="528"/>
              <a:ext cx="0" cy="100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5410200" y="3962400"/>
            <a:ext cx="2659063" cy="2362200"/>
            <a:chOff x="3408" y="2496"/>
            <a:chExt cx="1675" cy="1488"/>
          </a:xfrm>
        </p:grpSpPr>
        <p:sp>
          <p:nvSpPr>
            <p:cNvPr id="12294" name="Text Box 10"/>
            <p:cNvSpPr txBox="1">
              <a:spLocks noChangeArrowheads="1"/>
            </p:cNvSpPr>
            <p:nvPr/>
          </p:nvSpPr>
          <p:spPr bwMode="auto">
            <a:xfrm>
              <a:off x="3408" y="3696"/>
              <a:ext cx="16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mannelijke bloemen</a:t>
              </a:r>
            </a:p>
          </p:txBody>
        </p:sp>
        <p:sp>
          <p:nvSpPr>
            <p:cNvPr id="12295" name="Line 12"/>
            <p:cNvSpPr>
              <a:spLocks noChangeShapeType="1"/>
            </p:cNvSpPr>
            <p:nvPr/>
          </p:nvSpPr>
          <p:spPr bwMode="auto">
            <a:xfrm flipV="1">
              <a:off x="4800" y="2496"/>
              <a:ext cx="0" cy="12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31" descr="C:\Mijn documenten\coniferen\abies koreana b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114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036"/>
          <p:cNvSpPr>
            <a:spLocks noGrp="1" noChangeArrowheads="1"/>
          </p:cNvSpPr>
          <p:nvPr>
            <p:ph type="title"/>
          </p:nvPr>
        </p:nvSpPr>
        <p:spPr>
          <a:xfrm>
            <a:off x="2133600" y="22098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koreana plant</a:t>
            </a:r>
          </a:p>
        </p:txBody>
      </p:sp>
      <p:pic>
        <p:nvPicPr>
          <p:cNvPr id="13316" name="Picture 1034" descr="C:\Mijn documenten\coniferen\abies koreana twij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8768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>
          <a:xfrm>
            <a:off x="5029200" y="0"/>
            <a:ext cx="4343400" cy="762000"/>
          </a:xfrm>
          <a:noFill/>
        </p:spPr>
        <p:txBody>
          <a:bodyPr/>
          <a:lstStyle/>
          <a:p>
            <a:pPr eaLnBrk="1" hangingPunct="1"/>
            <a:r>
              <a:rPr lang="nl-NL" altLang="nl-NL" smtClean="0"/>
              <a:t>Abies koreana</a:t>
            </a:r>
          </a:p>
        </p:txBody>
      </p:sp>
      <p:pic>
        <p:nvPicPr>
          <p:cNvPr id="14339" name="Picture 12" descr="C:\Mijn documenten\coniferen\abies koreana kegel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9511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3" descr="C:\Mijn documenten\coniferen\abies koreana kegel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53340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4"/>
          <p:cNvSpPr txBox="1">
            <a:spLocks noChangeArrowheads="1"/>
          </p:cNvSpPr>
          <p:nvPr/>
        </p:nvSpPr>
        <p:spPr bwMode="auto">
          <a:xfrm>
            <a:off x="4953000" y="2362200"/>
            <a:ext cx="398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veel kegels op jeugdige leeftijd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2"/>
          <p:cNvSpPr>
            <a:spLocks noGrp="1" noChangeArrowheads="1"/>
          </p:cNvSpPr>
          <p:nvPr>
            <p:ph type="title"/>
          </p:nvPr>
        </p:nvSpPr>
        <p:spPr>
          <a:xfrm>
            <a:off x="1905000" y="22098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balsamea twijg, bloemen</a:t>
            </a:r>
          </a:p>
        </p:txBody>
      </p:sp>
      <p:pic>
        <p:nvPicPr>
          <p:cNvPr id="15363" name="Picture 1028" descr="C:\Mijn documenten\coniferen\abalsameatwig2.jpg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543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030"/>
          <p:cNvSpPr txBox="1">
            <a:spLocks noChangeArrowheads="1"/>
          </p:cNvSpPr>
          <p:nvPr/>
        </p:nvSpPr>
        <p:spPr bwMode="auto">
          <a:xfrm>
            <a:off x="457200" y="5791200"/>
            <a:ext cx="3978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kamvormig geplaatste naalden,</a:t>
            </a:r>
          </a:p>
          <a:p>
            <a:pPr eaLnBrk="1" hangingPunct="1"/>
            <a:r>
              <a:rPr lang="nl-NL" altLang="nl-NL"/>
              <a:t>aromatisch riekend</a:t>
            </a:r>
          </a:p>
        </p:txBody>
      </p:sp>
      <p:grpSp>
        <p:nvGrpSpPr>
          <p:cNvPr id="23561" name="Group 1033"/>
          <p:cNvGrpSpPr>
            <a:grpSpLocks/>
          </p:cNvGrpSpPr>
          <p:nvPr/>
        </p:nvGrpSpPr>
        <p:grpSpPr bwMode="auto">
          <a:xfrm>
            <a:off x="4648200" y="533400"/>
            <a:ext cx="3878263" cy="5791200"/>
            <a:chOff x="2928" y="336"/>
            <a:chExt cx="2443" cy="3648"/>
          </a:xfrm>
        </p:grpSpPr>
        <p:pic>
          <p:nvPicPr>
            <p:cNvPr id="15366" name="Picture 1029" descr="C:\Mijn documenten\coniferen\abalsameatwi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36"/>
              <a:ext cx="2441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 Box 1031"/>
            <p:cNvSpPr txBox="1">
              <a:spLocks noChangeArrowheads="1"/>
            </p:cNvSpPr>
            <p:nvPr/>
          </p:nvSpPr>
          <p:spPr bwMode="auto">
            <a:xfrm>
              <a:off x="3696" y="3696"/>
              <a:ext cx="16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mannelijke bloemen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495800" y="0"/>
            <a:ext cx="4876800" cy="762000"/>
          </a:xfrm>
          <a:noFill/>
        </p:spPr>
        <p:txBody>
          <a:bodyPr/>
          <a:lstStyle/>
          <a:p>
            <a:pPr eaLnBrk="1" hangingPunct="1"/>
            <a:r>
              <a:rPr lang="nl-NL" altLang="nl-NL" smtClean="0"/>
              <a:t>Abies balsamea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324600" y="762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Balsem zilverspar</a:t>
            </a:r>
          </a:p>
        </p:txBody>
      </p:sp>
      <p:pic>
        <p:nvPicPr>
          <p:cNvPr id="16388" name="Picture 12" descr="C:\Mijn documenten\coniferen\abalsameab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667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4" descr="C:\Mijn documenten\coniferen\abies balsam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0846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5943600" y="5943600"/>
            <a:ext cx="284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harsbulten op de stam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620000" cy="762000"/>
          </a:xfrm>
          <a:noFill/>
        </p:spPr>
        <p:txBody>
          <a:bodyPr/>
          <a:lstStyle/>
          <a:p>
            <a:pPr eaLnBrk="1" hangingPunct="1"/>
            <a:r>
              <a:rPr lang="nl-NL" altLang="nl-NL" smtClean="0"/>
              <a:t>Abies balsamea ‘Nana’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324600" y="762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Balsem zilverspar</a:t>
            </a:r>
          </a:p>
        </p:txBody>
      </p:sp>
      <p:pic>
        <p:nvPicPr>
          <p:cNvPr id="17412" name="Picture 7" descr="C:\Mijn documenten\coniferen\abies balsamea na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6482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C:\Mijn documenten\coniferen\abies balsamea nana t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8100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212725" y="5832475"/>
            <a:ext cx="158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dwergvorm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ChangeArrowheads="1"/>
          </p:cNvSpPr>
          <p:nvPr/>
        </p:nvSpPr>
        <p:spPr bwMode="auto">
          <a:xfrm>
            <a:off x="230188" y="685800"/>
            <a:ext cx="2741612" cy="2973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8435" name="Rectangle 1027"/>
          <p:cNvSpPr>
            <a:spLocks noChangeArrowheads="1"/>
          </p:cNvSpPr>
          <p:nvPr/>
        </p:nvSpPr>
        <p:spPr bwMode="auto">
          <a:xfrm>
            <a:off x="6019800" y="685800"/>
            <a:ext cx="2895600" cy="2971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8436" name="Rectangle 1028"/>
          <p:cNvSpPr>
            <a:spLocks noChangeArrowheads="1"/>
          </p:cNvSpPr>
          <p:nvPr/>
        </p:nvSpPr>
        <p:spPr bwMode="auto">
          <a:xfrm>
            <a:off x="228600" y="3810000"/>
            <a:ext cx="4343400" cy="266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8437" name="Rectangle 1029"/>
          <p:cNvSpPr>
            <a:spLocks noChangeArrowheads="1"/>
          </p:cNvSpPr>
          <p:nvPr/>
        </p:nvSpPr>
        <p:spPr bwMode="auto">
          <a:xfrm>
            <a:off x="4724400" y="3810000"/>
            <a:ext cx="4191000" cy="266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8438" name="Text Box 1030"/>
          <p:cNvSpPr txBox="1">
            <a:spLocks noChangeArrowheads="1"/>
          </p:cNvSpPr>
          <p:nvPr/>
        </p:nvSpPr>
        <p:spPr bwMode="auto">
          <a:xfrm>
            <a:off x="228600" y="685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1</a:t>
            </a:r>
          </a:p>
        </p:txBody>
      </p:sp>
      <p:sp>
        <p:nvSpPr>
          <p:cNvPr id="18439" name="Text Box 1031"/>
          <p:cNvSpPr txBox="1">
            <a:spLocks noChangeArrowheads="1"/>
          </p:cNvSpPr>
          <p:nvPr/>
        </p:nvSpPr>
        <p:spPr bwMode="auto">
          <a:xfrm>
            <a:off x="3124200" y="685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2</a:t>
            </a:r>
          </a:p>
        </p:txBody>
      </p:sp>
      <p:sp>
        <p:nvSpPr>
          <p:cNvPr id="18440" name="Text Box 1032"/>
          <p:cNvSpPr txBox="1">
            <a:spLocks noChangeArrowheads="1"/>
          </p:cNvSpPr>
          <p:nvPr/>
        </p:nvSpPr>
        <p:spPr bwMode="auto">
          <a:xfrm>
            <a:off x="6019800" y="685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3</a:t>
            </a:r>
          </a:p>
        </p:txBody>
      </p:sp>
      <p:sp>
        <p:nvSpPr>
          <p:cNvPr id="18441" name="Text Box 1033"/>
          <p:cNvSpPr txBox="1">
            <a:spLocks noChangeArrowheads="1"/>
          </p:cNvSpPr>
          <p:nvPr/>
        </p:nvSpPr>
        <p:spPr bwMode="auto">
          <a:xfrm>
            <a:off x="2286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4</a:t>
            </a:r>
          </a:p>
        </p:txBody>
      </p:sp>
      <p:sp>
        <p:nvSpPr>
          <p:cNvPr id="37898" name="Text Box 1034"/>
          <p:cNvSpPr txBox="1">
            <a:spLocks noChangeArrowheads="1"/>
          </p:cNvSpPr>
          <p:nvPr/>
        </p:nvSpPr>
        <p:spPr bwMode="auto">
          <a:xfrm>
            <a:off x="288925" y="3214688"/>
            <a:ext cx="2290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Abies nordmanniana</a:t>
            </a:r>
          </a:p>
        </p:txBody>
      </p:sp>
      <p:sp>
        <p:nvSpPr>
          <p:cNvPr id="37899" name="Text Box 1035"/>
          <p:cNvSpPr txBox="1">
            <a:spLocks noChangeArrowheads="1"/>
          </p:cNvSpPr>
          <p:nvPr/>
        </p:nvSpPr>
        <p:spPr bwMode="auto">
          <a:xfrm>
            <a:off x="6096000" y="3200400"/>
            <a:ext cx="2551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Abies balsamea ‘Nana’</a:t>
            </a:r>
          </a:p>
        </p:txBody>
      </p:sp>
      <p:sp>
        <p:nvSpPr>
          <p:cNvPr id="37900" name="Text Box 1036"/>
          <p:cNvSpPr txBox="1">
            <a:spLocks noChangeArrowheads="1"/>
          </p:cNvSpPr>
          <p:nvPr/>
        </p:nvSpPr>
        <p:spPr bwMode="auto">
          <a:xfrm>
            <a:off x="304800" y="6019800"/>
            <a:ext cx="1585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Abies grandis</a:t>
            </a:r>
          </a:p>
        </p:txBody>
      </p:sp>
      <p:sp>
        <p:nvSpPr>
          <p:cNvPr id="37901" name="Text Box 1037"/>
          <p:cNvSpPr txBox="1">
            <a:spLocks noChangeArrowheads="1"/>
          </p:cNvSpPr>
          <p:nvPr/>
        </p:nvSpPr>
        <p:spPr bwMode="auto">
          <a:xfrm>
            <a:off x="4800600" y="6019800"/>
            <a:ext cx="1643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Abies koreana</a:t>
            </a:r>
          </a:p>
        </p:txBody>
      </p:sp>
      <p:sp>
        <p:nvSpPr>
          <p:cNvPr id="18446" name="Rectangle 1038"/>
          <p:cNvSpPr>
            <a:spLocks noChangeArrowheads="1"/>
          </p:cNvSpPr>
          <p:nvPr/>
        </p:nvSpPr>
        <p:spPr bwMode="auto">
          <a:xfrm>
            <a:off x="3124200" y="685800"/>
            <a:ext cx="2743200" cy="2973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37903" name="Text Box 1039"/>
          <p:cNvSpPr txBox="1">
            <a:spLocks noChangeArrowheads="1"/>
          </p:cNvSpPr>
          <p:nvPr/>
        </p:nvSpPr>
        <p:spPr bwMode="auto">
          <a:xfrm>
            <a:off x="3200400" y="3200400"/>
            <a:ext cx="1262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Abies alba</a:t>
            </a:r>
          </a:p>
        </p:txBody>
      </p:sp>
      <p:sp>
        <p:nvSpPr>
          <p:cNvPr id="18448" name="Text Box 1040"/>
          <p:cNvSpPr txBox="1">
            <a:spLocks noChangeArrowheads="1"/>
          </p:cNvSpPr>
          <p:nvPr/>
        </p:nvSpPr>
        <p:spPr bwMode="auto">
          <a:xfrm>
            <a:off x="47244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5</a:t>
            </a:r>
          </a:p>
        </p:txBody>
      </p:sp>
      <p:sp>
        <p:nvSpPr>
          <p:cNvPr id="18449" name="Text Box 1041"/>
          <p:cNvSpPr txBox="1">
            <a:spLocks noChangeArrowheads="1"/>
          </p:cNvSpPr>
          <p:nvPr/>
        </p:nvSpPr>
        <p:spPr bwMode="auto">
          <a:xfrm>
            <a:off x="228600" y="152400"/>
            <a:ext cx="759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336600"/>
                </a:solidFill>
              </a:rPr>
              <a:t>groep A: bovenzijde groen, onderzijde met huidmondstrepen</a:t>
            </a:r>
          </a:p>
        </p:txBody>
      </p:sp>
      <p:pic>
        <p:nvPicPr>
          <p:cNvPr id="18450" name="Picture 1042" descr="C:\Mijn documenten\coniferen\abeis nordmannian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3747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043" descr="C:\Mijn documenten\coniferen\abeis nordmanniana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1298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1044" descr="C:\Mijn documenten\coniferen\abies alb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1252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1045" descr="C:\Mijn documenten\coniferen\abies alba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1254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1046" descr="C:\Mijn documenten\coniferen\abies balsamea nana tw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066800"/>
            <a:ext cx="2286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1047" descr="C:\Mijn documenten\coniferen\abies grandis twijg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1631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1049" descr="C:\Mijn documenten\coniferen\abies grandis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15875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1054" descr="C:\Mijn documenten\coniferen\abies koreana1.jpg"/>
          <p:cNvPicPr>
            <a:picLocks noChangeAspect="1" noChangeArrowheads="1"/>
          </p:cNvPicPr>
          <p:nvPr/>
        </p:nvPicPr>
        <p:blipFill>
          <a:blip r:embed="rId9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Rectangle 1059"/>
          <p:cNvSpPr>
            <a:spLocks noGrp="1" noChangeArrowheads="1"/>
          </p:cNvSpPr>
          <p:nvPr>
            <p:ph type="title"/>
          </p:nvPr>
        </p:nvSpPr>
        <p:spPr>
          <a:xfrm>
            <a:off x="5029200" y="44958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groep A</a:t>
            </a:r>
          </a:p>
        </p:txBody>
      </p:sp>
      <p:pic>
        <p:nvPicPr>
          <p:cNvPr id="18459" name="Picture 1057" descr="C:\Mijn documenten\coniferen\abies koreana2.jpg"/>
          <p:cNvPicPr>
            <a:picLocks noChangeAspect="1" noChangeArrowheads="1"/>
          </p:cNvPicPr>
          <p:nvPr/>
        </p:nvPicPr>
        <p:blipFill>
          <a:blip r:embed="rId10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19812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utoUpdateAnimBg="0"/>
      <p:bldP spid="37899" grpId="0" autoUpdateAnimBg="0"/>
      <p:bldP spid="37900" grpId="0" autoUpdateAnimBg="0"/>
      <p:bldP spid="37901" grpId="0" autoUpdateAnimBg="0"/>
      <p:bldP spid="3790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C:\Mijn documenten\coniferen\abcoc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43434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C:\Mijn documenten\coniferen\abco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3434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953000" y="5410200"/>
            <a:ext cx="373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i="1"/>
              <a:t>beiderzijds</a:t>
            </a:r>
            <a:r>
              <a:rPr lang="nl-NL" altLang="nl-NL"/>
              <a:t> grijsgroene tot grijze, sikkelvormig naar boven gebogen naalden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9"/>
          <p:cNvSpPr>
            <a:spLocks noGrp="1" noChangeArrowheads="1"/>
          </p:cNvSpPr>
          <p:nvPr>
            <p:ph type="title"/>
          </p:nvPr>
        </p:nvSpPr>
        <p:spPr>
          <a:xfrm>
            <a:off x="6324600" y="2133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concolor bomen</a:t>
            </a:r>
          </a:p>
        </p:txBody>
      </p:sp>
      <p:pic>
        <p:nvPicPr>
          <p:cNvPr id="20483" name="Picture 1028" descr="C:\Mijn documenten\coniferen\abco11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8862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30" descr="C:\Mijn documenten\coniferen\abies concolor sta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9100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200400" cy="762000"/>
          </a:xfrm>
        </p:spPr>
        <p:txBody>
          <a:bodyPr/>
          <a:lstStyle/>
          <a:p>
            <a:pPr eaLnBrk="1" hangingPunct="1"/>
            <a:r>
              <a:rPr lang="nl-NL" altLang="nl-NL" smtClean="0"/>
              <a:t>ABIES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62400" y="762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Zilverspar</a:t>
            </a:r>
          </a:p>
        </p:txBody>
      </p:sp>
      <p:grpSp>
        <p:nvGrpSpPr>
          <p:cNvPr id="3076" name="Group 15"/>
          <p:cNvGrpSpPr>
            <a:grpSpLocks/>
          </p:cNvGrpSpPr>
          <p:nvPr/>
        </p:nvGrpSpPr>
        <p:grpSpPr bwMode="auto">
          <a:xfrm>
            <a:off x="685800" y="1524000"/>
            <a:ext cx="2133600" cy="4556125"/>
            <a:chOff x="432" y="960"/>
            <a:chExt cx="1344" cy="2870"/>
          </a:xfrm>
        </p:grpSpPr>
        <p:pic>
          <p:nvPicPr>
            <p:cNvPr id="3083" name="Picture 8" descr="C:\Mijn documenten\Mijn afbeeldingen\abies boo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0"/>
              <a:ext cx="1188" cy="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432" y="3312"/>
              <a:ext cx="13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boom enigszins zuilvormig</a:t>
              </a:r>
            </a:p>
          </p:txBody>
        </p:sp>
      </p:grp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3276600" y="1914525"/>
            <a:ext cx="2301875" cy="4165600"/>
            <a:chOff x="2064" y="1206"/>
            <a:chExt cx="1450" cy="2624"/>
          </a:xfrm>
        </p:grpSpPr>
        <p:pic>
          <p:nvPicPr>
            <p:cNvPr id="3081" name="Picture 9" descr="C:\Mijn documenten\Mijn afbeeldingen\abies naal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1206"/>
              <a:ext cx="1188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13"/>
            <p:cNvSpPr txBox="1">
              <a:spLocks noChangeArrowheads="1"/>
            </p:cNvSpPr>
            <p:nvPr/>
          </p:nvSpPr>
          <p:spPr bwMode="auto">
            <a:xfrm>
              <a:off x="2064" y="3312"/>
              <a:ext cx="145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rond litteken na afvallen naald</a:t>
              </a:r>
            </a:p>
          </p:txBody>
        </p:sp>
      </p:grp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5943600" y="1981200"/>
            <a:ext cx="2771775" cy="4098925"/>
            <a:chOff x="3744" y="1248"/>
            <a:chExt cx="1746" cy="2582"/>
          </a:xfrm>
        </p:grpSpPr>
        <p:pic>
          <p:nvPicPr>
            <p:cNvPr id="3079" name="Picture 10" descr="C:\Mijn documenten\Mijn afbeeldingen\abies kege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248"/>
              <a:ext cx="1746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Text Box 14"/>
            <p:cNvSpPr txBox="1">
              <a:spLocks noChangeArrowheads="1"/>
            </p:cNvSpPr>
            <p:nvPr/>
          </p:nvSpPr>
          <p:spPr bwMode="auto">
            <a:xfrm>
              <a:off x="3936" y="3312"/>
              <a:ext cx="125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kegel rechtop, uiteenvallend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0"/>
            <a:ext cx="4419600" cy="762000"/>
          </a:xfrm>
          <a:noFill/>
        </p:spPr>
        <p:txBody>
          <a:bodyPr/>
          <a:lstStyle/>
          <a:p>
            <a:pPr eaLnBrk="1" hangingPunct="1"/>
            <a:r>
              <a:rPr lang="nl-NL" altLang="nl-NL" smtClean="0"/>
              <a:t>Abies concolor</a:t>
            </a:r>
          </a:p>
        </p:txBody>
      </p:sp>
      <p:pic>
        <p:nvPicPr>
          <p:cNvPr id="21507" name="Picture 7" descr="C:\Mijn documenten\coniferen\abcoc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6005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C:\Mijn documenten\coniferen\abco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810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4937125" y="2860675"/>
            <a:ext cx="349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dekschubben niet zichtbaar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676400" y="2286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procera</a:t>
            </a:r>
          </a:p>
        </p:txBody>
      </p:sp>
      <p:pic>
        <p:nvPicPr>
          <p:cNvPr id="22531" name="Picture 1032" descr="C:\Mijn documenten\coniferen\abies procera twij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213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8" name="Group 1036"/>
          <p:cNvGrpSpPr>
            <a:grpSpLocks/>
          </p:cNvGrpSpPr>
          <p:nvPr/>
        </p:nvGrpSpPr>
        <p:grpSpPr bwMode="auto">
          <a:xfrm>
            <a:off x="5181600" y="304800"/>
            <a:ext cx="3455988" cy="6324600"/>
            <a:chOff x="3312" y="192"/>
            <a:chExt cx="2177" cy="3984"/>
          </a:xfrm>
        </p:grpSpPr>
        <p:pic>
          <p:nvPicPr>
            <p:cNvPr id="22534" name="Picture 1033" descr="C:\Mijn documenten\coniferen\abies procera twijg1.jpg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92"/>
              <a:ext cx="1743" cy="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 Box 1034"/>
            <p:cNvSpPr txBox="1">
              <a:spLocks noChangeArrowheads="1"/>
            </p:cNvSpPr>
            <p:nvPr/>
          </p:nvSpPr>
          <p:spPr bwMode="auto">
            <a:xfrm>
              <a:off x="3312" y="3888"/>
              <a:ext cx="21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visgraatfiguur (onderzijde)</a:t>
              </a:r>
            </a:p>
          </p:txBody>
        </p:sp>
      </p:grpSp>
      <p:sp>
        <p:nvSpPr>
          <p:cNvPr id="22533" name="Text Box 1035"/>
          <p:cNvSpPr txBox="1">
            <a:spLocks noChangeArrowheads="1"/>
          </p:cNvSpPr>
          <p:nvPr/>
        </p:nvSpPr>
        <p:spPr bwMode="auto">
          <a:xfrm>
            <a:off x="381000" y="6172200"/>
            <a:ext cx="460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naalden omhoog (twijg onzichtbaar)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C:\Mijn documenten\coniferen\abies procera vrl bloe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2955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136525" y="5984875"/>
            <a:ext cx="314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vrouwelijke bloem</a:t>
            </a:r>
          </a:p>
        </p:txBody>
      </p:sp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6248400" y="5943600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mannelijke bloemen</a:t>
            </a:r>
          </a:p>
        </p:txBody>
      </p:sp>
      <p:sp>
        <p:nvSpPr>
          <p:cNvPr id="23557" name="Rectangle 18"/>
          <p:cNvSpPr>
            <a:spLocks noGrp="1" noChangeArrowheads="1"/>
          </p:cNvSpPr>
          <p:nvPr>
            <p:ph type="title"/>
          </p:nvPr>
        </p:nvSpPr>
        <p:spPr>
          <a:xfrm>
            <a:off x="5486400" y="24384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procera bloei</a:t>
            </a:r>
          </a:p>
        </p:txBody>
      </p:sp>
      <p:pic>
        <p:nvPicPr>
          <p:cNvPr id="23558" name="Picture 15" descr="C:\Mijn documenten\coniferen\abies procera mnl bloe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6324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title"/>
          </p:nvPr>
        </p:nvSpPr>
        <p:spPr>
          <a:xfrm>
            <a:off x="2133600" y="22098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procera kegel</a:t>
            </a:r>
          </a:p>
        </p:txBody>
      </p:sp>
      <p:pic>
        <p:nvPicPr>
          <p:cNvPr id="24579" name="Picture 16" descr="C:\Mijn documenten\coniferen\abies procera kegels.jpg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0292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288925" y="5680075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kegels</a:t>
            </a:r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5410200" y="990600"/>
            <a:ext cx="3470275" cy="5070475"/>
            <a:chOff x="3446" y="624"/>
            <a:chExt cx="2186" cy="3194"/>
          </a:xfrm>
        </p:grpSpPr>
        <p:pic>
          <p:nvPicPr>
            <p:cNvPr id="24582" name="Picture 15" descr="C:\Mijn documenten\coniferen\abies procera kegel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" y="624"/>
              <a:ext cx="216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18"/>
            <p:cNvSpPr txBox="1">
              <a:spLocks noChangeArrowheads="1"/>
            </p:cNvSpPr>
            <p:nvPr/>
          </p:nvSpPr>
          <p:spPr bwMode="auto">
            <a:xfrm>
              <a:off x="3446" y="3530"/>
              <a:ext cx="11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uiteenvallend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7818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Abies procera ‘Glauca’</a:t>
            </a:r>
          </a:p>
        </p:txBody>
      </p:sp>
      <p:sp>
        <p:nvSpPr>
          <p:cNvPr id="25603" name="Text Box 17"/>
          <p:cNvSpPr txBox="1">
            <a:spLocks noChangeArrowheads="1"/>
          </p:cNvSpPr>
          <p:nvPr/>
        </p:nvSpPr>
        <p:spPr bwMode="auto">
          <a:xfrm>
            <a:off x="228600" y="6172200"/>
            <a:ext cx="2763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diverse boomvormen</a:t>
            </a:r>
          </a:p>
        </p:txBody>
      </p:sp>
      <p:pic>
        <p:nvPicPr>
          <p:cNvPr id="25604" name="Picture 18" descr="C:\Mijn documenten\coniferen\abpr1000.jpg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0292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8" name="Group 20"/>
          <p:cNvGrpSpPr>
            <a:grpSpLocks/>
          </p:cNvGrpSpPr>
          <p:nvPr/>
        </p:nvGrpSpPr>
        <p:grpSpPr bwMode="auto">
          <a:xfrm>
            <a:off x="5486400" y="1447800"/>
            <a:ext cx="3352800" cy="5181600"/>
            <a:chOff x="3456" y="912"/>
            <a:chExt cx="2112" cy="3264"/>
          </a:xfrm>
        </p:grpSpPr>
        <p:pic>
          <p:nvPicPr>
            <p:cNvPr id="25607" name="Picture 14" descr="C:\Mijn documenten\coniferen\abies procera sta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12"/>
              <a:ext cx="2112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 Box 19"/>
            <p:cNvSpPr txBox="1">
              <a:spLocks noChangeArrowheads="1"/>
            </p:cNvSpPr>
            <p:nvPr/>
          </p:nvSpPr>
          <p:spPr bwMode="auto">
            <a:xfrm>
              <a:off x="4608" y="3888"/>
              <a:ext cx="9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harsbulten</a:t>
              </a:r>
            </a:p>
          </p:txBody>
        </p:sp>
      </p:grp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324600" y="838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Edele zilverspar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utoUpdateAnimBg="0"/>
      <p:bldP spid="718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C:\Mijn documenten\coniferen\abies lasiocarp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40846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2"/>
          <p:cNvSpPr txBox="1">
            <a:spLocks noChangeArrowheads="1"/>
          </p:cNvSpPr>
          <p:nvPr/>
        </p:nvSpPr>
        <p:spPr bwMode="auto">
          <a:xfrm>
            <a:off x="212725" y="6061075"/>
            <a:ext cx="817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onregelmatig, dicht opeen geplaatste naalden, géén visgraatfiguur</a:t>
            </a:r>
          </a:p>
        </p:txBody>
      </p:sp>
      <p:sp>
        <p:nvSpPr>
          <p:cNvPr id="26628" name="Rectangle 13"/>
          <p:cNvSpPr>
            <a:spLocks noGrp="1" noChangeArrowheads="1"/>
          </p:cNvSpPr>
          <p:nvPr>
            <p:ph type="title"/>
          </p:nvPr>
        </p:nvSpPr>
        <p:spPr>
          <a:xfrm>
            <a:off x="2133600" y="22098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lasiocarpa twijg</a:t>
            </a:r>
          </a:p>
        </p:txBody>
      </p:sp>
      <p:pic>
        <p:nvPicPr>
          <p:cNvPr id="26629" name="Picture 10" descr="C:\Mijn documenten\coniferen\abies lasiocarpa.jpg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8719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28" descr="C:\Mijn documenten\coniferen\abies lasiocarpa bergen.jpg"/>
          <p:cNvPicPr>
            <a:picLocks noChangeAspect="1" noChangeArrowheads="1"/>
          </p:cNvPicPr>
          <p:nvPr/>
        </p:nvPicPr>
        <p:blipFill>
          <a:blip r:embed="rId2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7818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Abies lasiocarpa</a:t>
            </a:r>
          </a:p>
        </p:txBody>
      </p:sp>
      <p:sp>
        <p:nvSpPr>
          <p:cNvPr id="27652" name="Text Box 1030"/>
          <p:cNvSpPr txBox="1">
            <a:spLocks noChangeArrowheads="1"/>
          </p:cNvSpPr>
          <p:nvPr/>
        </p:nvSpPr>
        <p:spPr bwMode="auto">
          <a:xfrm>
            <a:off x="746125" y="6137275"/>
            <a:ext cx="3919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natuurlijke groeiplaats: Alaska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7818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Abies lasiocarpa ‘Compacta’</a:t>
            </a:r>
          </a:p>
        </p:txBody>
      </p:sp>
      <p:pic>
        <p:nvPicPr>
          <p:cNvPr id="28675" name="Picture 1032" descr="C:\Mijn documenten\coniferen\abies lasiocarp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2735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33" descr="C:\Mijn documenten\coniferen\abies lasiocarpa compac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611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23622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pinsapo twijg</a:t>
            </a:r>
          </a:p>
        </p:txBody>
      </p:sp>
      <p:pic>
        <p:nvPicPr>
          <p:cNvPr id="29699" name="Picture 5" descr="C:\Mijn documenten\coniferen\abies pinsapo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9067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C:\Mijn documenten\coniferen\abpi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5410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265488" y="5715000"/>
            <a:ext cx="587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dikke, stijve naalden, naar alle zijden uitstaand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9"/>
          <p:cNvSpPr txBox="1">
            <a:spLocks noChangeArrowheads="1"/>
          </p:cNvSpPr>
          <p:nvPr/>
        </p:nvSpPr>
        <p:spPr bwMode="auto">
          <a:xfrm>
            <a:off x="212725" y="6061075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mannelijke bloemen</a:t>
            </a:r>
          </a:p>
        </p:txBody>
      </p:sp>
      <p:sp>
        <p:nvSpPr>
          <p:cNvPr id="3072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133600" y="22098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pinsapo mnl bloei</a:t>
            </a:r>
          </a:p>
        </p:txBody>
      </p:sp>
      <p:pic>
        <p:nvPicPr>
          <p:cNvPr id="30724" name="Picture 1028" descr="C:\Mijn documenten\coniferen\abpi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763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0"/>
            <a:ext cx="3200400" cy="762000"/>
          </a:xfrm>
        </p:spPr>
        <p:txBody>
          <a:bodyPr/>
          <a:lstStyle/>
          <a:p>
            <a:pPr eaLnBrk="1" hangingPunct="1"/>
            <a:r>
              <a:rPr lang="nl-NL" altLang="nl-NL" smtClean="0"/>
              <a:t>ABIES indeling</a:t>
            </a:r>
          </a:p>
        </p:txBody>
      </p: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228600" y="2057400"/>
            <a:ext cx="4359275" cy="4251325"/>
            <a:chOff x="144" y="1296"/>
            <a:chExt cx="2746" cy="2678"/>
          </a:xfrm>
        </p:grpSpPr>
        <p:sp>
          <p:nvSpPr>
            <p:cNvPr id="4104" name="Text Box 13"/>
            <p:cNvSpPr txBox="1">
              <a:spLocks noChangeArrowheads="1"/>
            </p:cNvSpPr>
            <p:nvPr/>
          </p:nvSpPr>
          <p:spPr bwMode="auto">
            <a:xfrm>
              <a:off x="1008" y="1296"/>
              <a:ext cx="7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>
                  <a:solidFill>
                    <a:srgbClr val="336600"/>
                  </a:solidFill>
                </a:rPr>
                <a:t>groep A</a:t>
              </a:r>
            </a:p>
          </p:txBody>
        </p:sp>
        <p:pic>
          <p:nvPicPr>
            <p:cNvPr id="4105" name="Picture 15" descr="C:\Mijn documenten\coniferen\abies koreana2.jpg"/>
            <p:cNvPicPr>
              <a:picLocks noChangeAspect="1" noChangeArrowheads="1"/>
            </p:cNvPicPr>
            <p:nvPr/>
          </p:nvPicPr>
          <p:blipFill>
            <a:blip r:embed="rId2" cstate="email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76"/>
              <a:ext cx="1253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7" descr="C:\Mijn documenten\coniferen\abies koreana1.jpg"/>
            <p:cNvPicPr>
              <a:picLocks noChangeAspect="1" noChangeArrowheads="1"/>
            </p:cNvPicPr>
            <p:nvPr/>
          </p:nvPicPr>
          <p:blipFill>
            <a:blip r:embed="rId3" cstate="email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76"/>
              <a:ext cx="1359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 Box 19"/>
            <p:cNvSpPr txBox="1">
              <a:spLocks noChangeArrowheads="1"/>
            </p:cNvSpPr>
            <p:nvPr/>
          </p:nvSpPr>
          <p:spPr bwMode="auto">
            <a:xfrm>
              <a:off x="288" y="3456"/>
              <a:ext cx="260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bovenzijde groen, onderzijde met witte huidmondstrepen</a:t>
              </a:r>
            </a:p>
          </p:txBody>
        </p:sp>
      </p:grpSp>
      <p:grpSp>
        <p:nvGrpSpPr>
          <p:cNvPr id="12310" name="Group 22"/>
          <p:cNvGrpSpPr>
            <a:grpSpLocks/>
          </p:cNvGrpSpPr>
          <p:nvPr/>
        </p:nvGrpSpPr>
        <p:grpSpPr bwMode="auto">
          <a:xfrm>
            <a:off x="5562600" y="2057400"/>
            <a:ext cx="3140075" cy="4251325"/>
            <a:chOff x="3504" y="1296"/>
            <a:chExt cx="1978" cy="2678"/>
          </a:xfrm>
        </p:grpSpPr>
        <p:sp>
          <p:nvSpPr>
            <p:cNvPr id="4101" name="Text Box 14"/>
            <p:cNvSpPr txBox="1">
              <a:spLocks noChangeArrowheads="1"/>
            </p:cNvSpPr>
            <p:nvPr/>
          </p:nvSpPr>
          <p:spPr bwMode="auto">
            <a:xfrm>
              <a:off x="4128" y="1296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>
                  <a:solidFill>
                    <a:srgbClr val="336600"/>
                  </a:solidFill>
                </a:rPr>
                <a:t>groep B</a:t>
              </a:r>
            </a:p>
          </p:txBody>
        </p:sp>
        <p:pic>
          <p:nvPicPr>
            <p:cNvPr id="4102" name="Picture 18" descr="C:\Mijn documenten\coniferen\abcoc59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776"/>
              <a:ext cx="1920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20"/>
            <p:cNvSpPr txBox="1">
              <a:spLocks noChangeArrowheads="1"/>
            </p:cNvSpPr>
            <p:nvPr/>
          </p:nvSpPr>
          <p:spPr bwMode="auto">
            <a:xfrm>
              <a:off x="3504" y="3456"/>
              <a:ext cx="19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beide zijden met witte huidmondstrepen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32"/>
          <p:cNvSpPr txBox="1">
            <a:spLocks noChangeArrowheads="1"/>
          </p:cNvSpPr>
          <p:nvPr/>
        </p:nvSpPr>
        <p:spPr bwMode="auto">
          <a:xfrm>
            <a:off x="7467600" y="62484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kegels</a:t>
            </a:r>
          </a:p>
        </p:txBody>
      </p:sp>
      <p:sp>
        <p:nvSpPr>
          <p:cNvPr id="3174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2133600" y="22098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pinsapo kegel</a:t>
            </a:r>
          </a:p>
        </p:txBody>
      </p:sp>
      <p:pic>
        <p:nvPicPr>
          <p:cNvPr id="31748" name="Picture 1028" descr="C:\Mijn documenten\coniferen\abies pinsapo kegels2.jpg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57610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7818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Abies pinsapo ‘Glauca’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324600" y="838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Spaanse zilverspar</a:t>
            </a:r>
          </a:p>
        </p:txBody>
      </p:sp>
      <p:pic>
        <p:nvPicPr>
          <p:cNvPr id="32772" name="Picture 12" descr="C:\Mijn documenten\coniferen\Abies pinsapo b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3130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8077200" y="594360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bast</a:t>
            </a:r>
          </a:p>
        </p:txBody>
      </p:sp>
      <p:pic>
        <p:nvPicPr>
          <p:cNvPr id="32774" name="Picture 14" descr="C:\Mijn documenten\coniferen\abies pinsapo b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7957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5"/>
          <p:cNvSpPr txBox="1">
            <a:spLocks noChangeArrowheads="1"/>
          </p:cNvSpPr>
          <p:nvPr/>
        </p:nvSpPr>
        <p:spPr bwMode="auto">
          <a:xfrm>
            <a:off x="4327525" y="6213475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boom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30188" y="685800"/>
            <a:ext cx="4341812" cy="2973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28600" y="3810000"/>
            <a:ext cx="4343400" cy="266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4724400" y="3810000"/>
            <a:ext cx="4191000" cy="266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28600" y="685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1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724400" y="685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2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2286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3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88925" y="3214688"/>
            <a:ext cx="257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Abies pinsapo ‘Glauca’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04800" y="6019800"/>
            <a:ext cx="2551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Abies procera ‘Glauca’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800600" y="6019800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Abies concolor</a:t>
            </a:r>
          </a:p>
        </p:txBody>
      </p:sp>
      <p:sp>
        <p:nvSpPr>
          <p:cNvPr id="33803" name="Rectangle 14"/>
          <p:cNvSpPr>
            <a:spLocks noChangeArrowheads="1"/>
          </p:cNvSpPr>
          <p:nvPr/>
        </p:nvSpPr>
        <p:spPr bwMode="auto">
          <a:xfrm>
            <a:off x="4724400" y="685800"/>
            <a:ext cx="4191000" cy="2973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724400" y="3200400"/>
            <a:ext cx="312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Abies lasiocarpa ‘Compacta’</a:t>
            </a:r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47244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4</a:t>
            </a:r>
          </a:p>
        </p:txBody>
      </p:sp>
      <p:sp>
        <p:nvSpPr>
          <p:cNvPr id="33806" name="Text Box 29"/>
          <p:cNvSpPr txBox="1">
            <a:spLocks noChangeArrowheads="1"/>
          </p:cNvSpPr>
          <p:nvPr/>
        </p:nvSpPr>
        <p:spPr bwMode="auto">
          <a:xfrm>
            <a:off x="228600" y="0"/>
            <a:ext cx="709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336600"/>
                </a:solidFill>
              </a:rPr>
              <a:t>groep B: bovenzijde en onderzijde met huidmondstrepen</a:t>
            </a:r>
          </a:p>
        </p:txBody>
      </p:sp>
      <p:pic>
        <p:nvPicPr>
          <p:cNvPr id="33807" name="Picture 35" descr="C:\Mijn documenten\coniferen\abies pinsapo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1558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36" descr="C:\Mijn documenten\coniferen\abpi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438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37" descr="C:\Mijn documenten\coniferen\abies lasiocarp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180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38" descr="C:\Mijn documenten\coniferen\abies lasiocarpa.jpg"/>
          <p:cNvPicPr>
            <a:picLocks noChangeAspect="1" noChangeArrowheads="1"/>
          </p:cNvPicPr>
          <p:nvPr/>
        </p:nvPicPr>
        <p:blipFill>
          <a:blip r:embed="rId5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1708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39" descr="C:\Mijn documenten\coniferen\abies procera twijg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41" descr="C:\Mijn documenten\coniferen\abies procera twijg1.jpg"/>
          <p:cNvPicPr>
            <a:picLocks noChangeAspect="1" noChangeArrowheads="1"/>
          </p:cNvPicPr>
          <p:nvPr/>
        </p:nvPicPr>
        <p:blipFill>
          <a:blip r:embed="rId7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Rectangle 46"/>
          <p:cNvSpPr>
            <a:spLocks noGrp="1" noChangeArrowheads="1"/>
          </p:cNvSpPr>
          <p:nvPr>
            <p:ph type="title"/>
          </p:nvPr>
        </p:nvSpPr>
        <p:spPr>
          <a:xfrm>
            <a:off x="6172200" y="44958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groep B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7720" y="3825878"/>
            <a:ext cx="3164359" cy="20992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utoUpdateAnimBg="0"/>
      <p:bldP spid="36876" grpId="0" autoUpdateAnimBg="0"/>
      <p:bldP spid="36877" grpId="0" autoUpdateAnimBg="0"/>
      <p:bldP spid="3687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200400" cy="762000"/>
          </a:xfrm>
        </p:spPr>
        <p:txBody>
          <a:bodyPr/>
          <a:lstStyle/>
          <a:p>
            <a:pPr eaLnBrk="1" hangingPunct="1"/>
            <a:r>
              <a:rPr lang="nl-NL" altLang="nl-NL" smtClean="0"/>
              <a:t>PICEA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114800" y="762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Spar</a:t>
            </a:r>
          </a:p>
        </p:txBody>
      </p:sp>
      <p:pic>
        <p:nvPicPr>
          <p:cNvPr id="34820" name="Picture 13" descr="C:\Mijn documenten\Mijn afbeeldingen\picea b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314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16"/>
          <p:cNvSpPr txBox="1">
            <a:spLocks noChangeArrowheads="1"/>
          </p:cNvSpPr>
          <p:nvPr/>
        </p:nvSpPr>
        <p:spPr bwMode="auto">
          <a:xfrm>
            <a:off x="228600" y="5410200"/>
            <a:ext cx="232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boom pyramidaal</a:t>
            </a:r>
          </a:p>
        </p:txBody>
      </p:sp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2819400" y="3048000"/>
            <a:ext cx="1401763" cy="3184525"/>
            <a:chOff x="1776" y="1920"/>
            <a:chExt cx="883" cy="2006"/>
          </a:xfrm>
        </p:grpSpPr>
        <p:pic>
          <p:nvPicPr>
            <p:cNvPr id="34833" name="Picture 14" descr="C:\Mijn documenten\Mijn afbeeldingen\picea naald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920"/>
              <a:ext cx="624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Text Box 17"/>
            <p:cNvSpPr txBox="1">
              <a:spLocks noChangeArrowheads="1"/>
            </p:cNvSpPr>
            <p:nvPr/>
          </p:nvSpPr>
          <p:spPr bwMode="auto">
            <a:xfrm>
              <a:off x="1776" y="3408"/>
              <a:ext cx="88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gegroefde</a:t>
              </a:r>
            </a:p>
            <a:p>
              <a:pPr eaLnBrk="1" hangingPunct="1"/>
              <a:r>
                <a:rPr lang="nl-NL" altLang="nl-NL"/>
                <a:t>twijg</a:t>
              </a:r>
            </a:p>
          </p:txBody>
        </p:sp>
      </p:grpSp>
      <p:grpSp>
        <p:nvGrpSpPr>
          <p:cNvPr id="38935" name="Group 23"/>
          <p:cNvGrpSpPr>
            <a:grpSpLocks/>
          </p:cNvGrpSpPr>
          <p:nvPr/>
        </p:nvGrpSpPr>
        <p:grpSpPr bwMode="auto">
          <a:xfrm>
            <a:off x="7058025" y="2362200"/>
            <a:ext cx="2085975" cy="3505200"/>
            <a:chOff x="4446" y="1488"/>
            <a:chExt cx="1314" cy="2208"/>
          </a:xfrm>
        </p:grpSpPr>
        <p:pic>
          <p:nvPicPr>
            <p:cNvPr id="34831" name="Picture 15" descr="C:\Mijn documenten\Mijn afbeeldingen\picea kege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488"/>
              <a:ext cx="1008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2" name="Text Box 20"/>
            <p:cNvSpPr txBox="1">
              <a:spLocks noChangeArrowheads="1"/>
            </p:cNvSpPr>
            <p:nvPr/>
          </p:nvSpPr>
          <p:spPr bwMode="auto">
            <a:xfrm>
              <a:off x="4446" y="3408"/>
              <a:ext cx="13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hangende kegel</a:t>
              </a:r>
            </a:p>
          </p:txBody>
        </p:sp>
      </p:grpSp>
      <p:grpSp>
        <p:nvGrpSpPr>
          <p:cNvPr id="38939" name="Group 27"/>
          <p:cNvGrpSpPr>
            <a:grpSpLocks/>
          </p:cNvGrpSpPr>
          <p:nvPr/>
        </p:nvGrpSpPr>
        <p:grpSpPr bwMode="auto">
          <a:xfrm>
            <a:off x="4648200" y="1524000"/>
            <a:ext cx="2124075" cy="5073650"/>
            <a:chOff x="2928" y="960"/>
            <a:chExt cx="1338" cy="3196"/>
          </a:xfrm>
        </p:grpSpPr>
        <p:grpSp>
          <p:nvGrpSpPr>
            <p:cNvPr id="34825" name="Group 25"/>
            <p:cNvGrpSpPr>
              <a:grpSpLocks/>
            </p:cNvGrpSpPr>
            <p:nvPr/>
          </p:nvGrpSpPr>
          <p:grpSpPr bwMode="auto">
            <a:xfrm>
              <a:off x="2928" y="1872"/>
              <a:ext cx="1338" cy="2284"/>
              <a:chOff x="2928" y="1872"/>
              <a:chExt cx="1338" cy="2284"/>
            </a:xfrm>
          </p:grpSpPr>
          <p:grpSp>
            <p:nvGrpSpPr>
              <p:cNvPr id="34827" name="Group 22"/>
              <p:cNvGrpSpPr>
                <a:grpSpLocks/>
              </p:cNvGrpSpPr>
              <p:nvPr/>
            </p:nvGrpSpPr>
            <p:grpSpPr bwMode="auto">
              <a:xfrm>
                <a:off x="2928" y="1872"/>
                <a:ext cx="1338" cy="2284"/>
                <a:chOff x="2928" y="1872"/>
                <a:chExt cx="1338" cy="2284"/>
              </a:xfrm>
            </p:grpSpPr>
            <p:pic>
              <p:nvPicPr>
                <p:cNvPr id="34829" name="Picture 18" descr="C:\Mijn documenten\Mijn afbeeldingen\picea naald.jp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6" y="1872"/>
                  <a:ext cx="1140" cy="1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3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28" y="3408"/>
                  <a:ext cx="133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nl-NL" altLang="nl-NL"/>
                    <a:t>afgetrokken naalden met een stukje hout</a:t>
                  </a:r>
                </a:p>
              </p:txBody>
            </p:sp>
          </p:grpSp>
          <p:sp>
            <p:nvSpPr>
              <p:cNvPr id="34828" name="Line 24"/>
              <p:cNvSpPr>
                <a:spLocks noChangeShapeType="1"/>
              </p:cNvSpPr>
              <p:nvPr/>
            </p:nvSpPr>
            <p:spPr bwMode="auto">
              <a:xfrm flipH="1" flipV="1">
                <a:off x="3744" y="2400"/>
                <a:ext cx="48" cy="52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34826" name="Picture 26" descr="C:\Mijn documenten\picea\picea abies naalden.jpg"/>
            <p:cNvPicPr>
              <a:picLocks noChangeAspect="1" noChangeArrowheads="1"/>
            </p:cNvPicPr>
            <p:nvPr/>
          </p:nvPicPr>
          <p:blipFill>
            <a:blip r:embed="rId6" cstate="email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0"/>
              <a:ext cx="768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0"/>
            <a:ext cx="3200400" cy="762000"/>
          </a:xfrm>
        </p:spPr>
        <p:txBody>
          <a:bodyPr/>
          <a:lstStyle/>
          <a:p>
            <a:pPr eaLnBrk="1" hangingPunct="1"/>
            <a:r>
              <a:rPr lang="nl-NL" altLang="nl-NL" smtClean="0"/>
              <a:t>PICEA indeling</a:t>
            </a:r>
          </a:p>
        </p:txBody>
      </p:sp>
      <p:grpSp>
        <p:nvGrpSpPr>
          <p:cNvPr id="39953" name="Group 17"/>
          <p:cNvGrpSpPr>
            <a:grpSpLocks/>
          </p:cNvGrpSpPr>
          <p:nvPr/>
        </p:nvGrpSpPr>
        <p:grpSpPr bwMode="auto">
          <a:xfrm>
            <a:off x="228600" y="1295400"/>
            <a:ext cx="3657600" cy="4616450"/>
            <a:chOff x="192" y="1056"/>
            <a:chExt cx="2304" cy="2908"/>
          </a:xfrm>
        </p:grpSpPr>
        <p:sp>
          <p:nvSpPr>
            <p:cNvPr id="35850" name="Text Box 4"/>
            <p:cNvSpPr txBox="1">
              <a:spLocks noChangeArrowheads="1"/>
            </p:cNvSpPr>
            <p:nvPr/>
          </p:nvSpPr>
          <p:spPr bwMode="auto">
            <a:xfrm>
              <a:off x="816" y="1056"/>
              <a:ext cx="7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>
                  <a:solidFill>
                    <a:srgbClr val="336600"/>
                  </a:solidFill>
                </a:rPr>
                <a:t>groep A</a:t>
              </a:r>
            </a:p>
          </p:txBody>
        </p:sp>
        <p:sp>
          <p:nvSpPr>
            <p:cNvPr id="35851" name="Text Box 7"/>
            <p:cNvSpPr txBox="1">
              <a:spLocks noChangeArrowheads="1"/>
            </p:cNvSpPr>
            <p:nvPr/>
          </p:nvSpPr>
          <p:spPr bwMode="auto">
            <a:xfrm>
              <a:off x="192" y="3216"/>
              <a:ext cx="230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naalden vierkant of hoog rombisch, vier zijden met een gelijke kleur</a:t>
              </a:r>
            </a:p>
          </p:txBody>
        </p:sp>
        <p:pic>
          <p:nvPicPr>
            <p:cNvPr id="35852" name="Picture 12" descr="C:\Mijn documenten\Mijn afbeeldingen\picea rhombisch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536"/>
              <a:ext cx="186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15" descr="C:\Mijn documenten\coniferen\picea abies naal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52"/>
              <a:ext cx="326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54" name="Group 18"/>
          <p:cNvGrpSpPr>
            <a:grpSpLocks/>
          </p:cNvGrpSpPr>
          <p:nvPr/>
        </p:nvGrpSpPr>
        <p:grpSpPr bwMode="auto">
          <a:xfrm>
            <a:off x="5105400" y="1295400"/>
            <a:ext cx="3657600" cy="4540250"/>
            <a:chOff x="3216" y="1056"/>
            <a:chExt cx="2304" cy="2860"/>
          </a:xfrm>
        </p:grpSpPr>
        <p:sp>
          <p:nvSpPr>
            <p:cNvPr id="35846" name="Text Box 9"/>
            <p:cNvSpPr txBox="1">
              <a:spLocks noChangeArrowheads="1"/>
            </p:cNvSpPr>
            <p:nvPr/>
          </p:nvSpPr>
          <p:spPr bwMode="auto">
            <a:xfrm>
              <a:off x="4128" y="1056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>
                  <a:solidFill>
                    <a:srgbClr val="336600"/>
                  </a:solidFill>
                </a:rPr>
                <a:t>groep B</a:t>
              </a:r>
            </a:p>
          </p:txBody>
        </p:sp>
        <p:pic>
          <p:nvPicPr>
            <p:cNvPr id="35847" name="Picture 13" descr="C:\Mijn documenten\Mijn afbeeldingen\picea rhombisch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728"/>
              <a:ext cx="1860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14"/>
            <p:cNvSpPr txBox="1">
              <a:spLocks noChangeArrowheads="1"/>
            </p:cNvSpPr>
            <p:nvPr/>
          </p:nvSpPr>
          <p:spPr bwMode="auto">
            <a:xfrm>
              <a:off x="3216" y="3168"/>
              <a:ext cx="230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naalden vrijwel plat of laag rombisch, onderzijde met witte huidmondstrepen</a:t>
              </a:r>
            </a:p>
          </p:txBody>
        </p:sp>
        <p:pic>
          <p:nvPicPr>
            <p:cNvPr id="35849" name="Picture 16" descr="C:\Mijn documenten\coniferen\picea omorika naald.jpg"/>
            <p:cNvPicPr>
              <a:picLocks noChangeAspect="1" noChangeArrowheads="1"/>
            </p:cNvPicPr>
            <p:nvPr/>
          </p:nvPicPr>
          <p:blipFill>
            <a:blip r:embed="rId5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544"/>
              <a:ext cx="110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5" name="Text Box 19"/>
          <p:cNvSpPr txBox="1">
            <a:spLocks noChangeArrowheads="1"/>
          </p:cNvSpPr>
          <p:nvPr/>
        </p:nvSpPr>
        <p:spPr bwMode="auto">
          <a:xfrm>
            <a:off x="228600" y="61722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1200">
                <a:solidFill>
                  <a:srgbClr val="336600"/>
                </a:solidFill>
              </a:rPr>
              <a:t>Opmerking: de onderzijde van de naald is morfologisch gezien de bovenzijde, doordat de naalden 180 </a:t>
            </a:r>
            <a:r>
              <a:rPr lang="nl-NL" altLang="nl-NL" sz="1200">
                <a:solidFill>
                  <a:srgbClr val="336600"/>
                </a:solidFill>
                <a:cs typeface="Times New Roman" panose="02020603050405020304" pitchFamily="18" charset="0"/>
              </a:rPr>
              <a:t>° zijn gedraaid (te zien aan de toppen). Hier wordt van onderzijde gesproken wanneer </a:t>
            </a:r>
            <a:r>
              <a:rPr lang="nl-NL" altLang="nl-NL" sz="1200" i="1">
                <a:solidFill>
                  <a:srgbClr val="336600"/>
                </a:solidFill>
                <a:cs typeface="Times New Roman" panose="02020603050405020304" pitchFamily="18" charset="0"/>
              </a:rPr>
              <a:t>die</a:t>
            </a:r>
            <a:r>
              <a:rPr lang="nl-NL" altLang="nl-NL" sz="1200">
                <a:solidFill>
                  <a:srgbClr val="336600"/>
                </a:solidFill>
                <a:cs typeface="Times New Roman" panose="02020603050405020304" pitchFamily="18" charset="0"/>
              </a:rPr>
              <a:t> zijde van de naald wordt bedoeld, die men oppervlakkig gezien de onderzijde zou noemen.</a:t>
            </a:r>
            <a:endParaRPr lang="nl-NL" altLang="nl-NL" sz="120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5181600" y="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abies twijg, kegel</a:t>
            </a:r>
          </a:p>
        </p:txBody>
      </p:sp>
      <p:pic>
        <p:nvPicPr>
          <p:cNvPr id="36867" name="Picture 4" descr="C:\Mijn documenten\picea\picea abies norway%20spruce%20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-304800"/>
            <a:ext cx="85344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28" descr="C:\Mijn documenten\picea\picea abies2.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193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030"/>
          <p:cNvSpPr>
            <a:spLocks noGrp="1" noChangeArrowheads="1"/>
          </p:cNvSpPr>
          <p:nvPr>
            <p:ph type="title"/>
          </p:nvPr>
        </p:nvSpPr>
        <p:spPr>
          <a:xfrm>
            <a:off x="6248400" y="39624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abies twijg, naald</a:t>
            </a:r>
          </a:p>
        </p:txBody>
      </p:sp>
      <p:pic>
        <p:nvPicPr>
          <p:cNvPr id="37892" name="Picture 1031" descr="C:\Mijn documenten\picea\piab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65532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2" name="Group 1034"/>
          <p:cNvGrpSpPr>
            <a:grpSpLocks/>
          </p:cNvGrpSpPr>
          <p:nvPr/>
        </p:nvGrpSpPr>
        <p:grpSpPr bwMode="auto">
          <a:xfrm>
            <a:off x="4953000" y="1828800"/>
            <a:ext cx="3989388" cy="2133600"/>
            <a:chOff x="3120" y="1152"/>
            <a:chExt cx="2513" cy="1344"/>
          </a:xfrm>
        </p:grpSpPr>
        <p:sp>
          <p:nvSpPr>
            <p:cNvPr id="37894" name="Text Box 1032"/>
            <p:cNvSpPr txBox="1">
              <a:spLocks noChangeArrowheads="1"/>
            </p:cNvSpPr>
            <p:nvPr/>
          </p:nvSpPr>
          <p:spPr bwMode="auto">
            <a:xfrm>
              <a:off x="3792" y="1152"/>
              <a:ext cx="18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punt van de naald geel</a:t>
              </a:r>
            </a:p>
          </p:txBody>
        </p:sp>
        <p:sp>
          <p:nvSpPr>
            <p:cNvPr id="37895" name="Line 1033"/>
            <p:cNvSpPr>
              <a:spLocks noChangeShapeType="1"/>
            </p:cNvSpPr>
            <p:nvPr/>
          </p:nvSpPr>
          <p:spPr bwMode="auto">
            <a:xfrm flipH="1">
              <a:off x="3120" y="1488"/>
              <a:ext cx="672" cy="10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0"/>
            <a:ext cx="28956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Picea abies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334000" y="838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Gewone spar, Fijnspar</a:t>
            </a:r>
          </a:p>
        </p:txBody>
      </p:sp>
      <p:pic>
        <p:nvPicPr>
          <p:cNvPr id="38916" name="Picture 8" descr="C:\Mijn documenten\picea\picea abies ber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3386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 descr="C:\Mijn documenten\picea\picea abi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6193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6" name="Group 16"/>
          <p:cNvGrpSpPr>
            <a:grpSpLocks/>
          </p:cNvGrpSpPr>
          <p:nvPr/>
        </p:nvGrpSpPr>
        <p:grpSpPr bwMode="auto">
          <a:xfrm>
            <a:off x="5029200" y="2057400"/>
            <a:ext cx="3810000" cy="3536950"/>
            <a:chOff x="3168" y="1296"/>
            <a:chExt cx="2400" cy="2228"/>
          </a:xfrm>
        </p:grpSpPr>
        <p:grpSp>
          <p:nvGrpSpPr>
            <p:cNvPr id="38920" name="Group 12"/>
            <p:cNvGrpSpPr>
              <a:grpSpLocks/>
            </p:cNvGrpSpPr>
            <p:nvPr/>
          </p:nvGrpSpPr>
          <p:grpSpPr bwMode="auto">
            <a:xfrm>
              <a:off x="4416" y="1296"/>
              <a:ext cx="1152" cy="528"/>
              <a:chOff x="4416" y="1296"/>
              <a:chExt cx="1152" cy="528"/>
            </a:xfrm>
          </p:grpSpPr>
          <p:sp>
            <p:nvSpPr>
              <p:cNvPr id="38924" name="Text Box 10"/>
              <p:cNvSpPr txBox="1">
                <a:spLocks noChangeArrowheads="1"/>
              </p:cNvSpPr>
              <p:nvPr/>
            </p:nvSpPr>
            <p:spPr bwMode="auto">
              <a:xfrm>
                <a:off x="4416" y="1296"/>
                <a:ext cx="11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nl-NL" sz="1800"/>
                  <a:t>mannelijke bloem</a:t>
                </a:r>
              </a:p>
            </p:txBody>
          </p:sp>
          <p:sp>
            <p:nvSpPr>
              <p:cNvPr id="38925" name="Line 11"/>
              <p:cNvSpPr>
                <a:spLocks noChangeShapeType="1"/>
              </p:cNvSpPr>
              <p:nvPr/>
            </p:nvSpPr>
            <p:spPr bwMode="auto">
              <a:xfrm>
                <a:off x="4608" y="153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8921" name="Group 15"/>
            <p:cNvGrpSpPr>
              <a:grpSpLocks/>
            </p:cNvGrpSpPr>
            <p:nvPr/>
          </p:nvGrpSpPr>
          <p:grpSpPr bwMode="auto">
            <a:xfrm>
              <a:off x="3168" y="3120"/>
              <a:ext cx="1248" cy="404"/>
              <a:chOff x="3168" y="3120"/>
              <a:chExt cx="1248" cy="404"/>
            </a:xfrm>
          </p:grpSpPr>
          <p:sp>
            <p:nvSpPr>
              <p:cNvPr id="38922" name="Text Box 13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8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nl-NL" sz="1800"/>
                  <a:t>vrouwelijke</a:t>
                </a:r>
              </a:p>
              <a:p>
                <a:pPr eaLnBrk="1" hangingPunct="1"/>
                <a:r>
                  <a:rPr lang="nl-NL" altLang="nl-NL" sz="1800"/>
                  <a:t>bloem</a:t>
                </a:r>
              </a:p>
            </p:txBody>
          </p:sp>
          <p:sp>
            <p:nvSpPr>
              <p:cNvPr id="38923" name="Line 14"/>
              <p:cNvSpPr>
                <a:spLocks noChangeShapeType="1"/>
              </p:cNvSpPr>
              <p:nvPr/>
            </p:nvSpPr>
            <p:spPr bwMode="auto">
              <a:xfrm>
                <a:off x="3647" y="3407"/>
                <a:ext cx="76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38919" name="Text Box 17"/>
          <p:cNvSpPr txBox="1">
            <a:spLocks noChangeArrowheads="1"/>
          </p:cNvSpPr>
          <p:nvPr/>
        </p:nvSpPr>
        <p:spPr bwMode="auto">
          <a:xfrm>
            <a:off x="4937125" y="6213475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Alpen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Picea abies ‘Ohlendorffii’</a:t>
            </a:r>
          </a:p>
        </p:txBody>
      </p:sp>
      <p:pic>
        <p:nvPicPr>
          <p:cNvPr id="39939" name="Picture 14" descr="C:\Mijn documenten\picea\picea abies heksenbezem.jpg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3780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15"/>
          <p:cNvSpPr txBox="1">
            <a:spLocks noChangeArrowheads="1"/>
          </p:cNvSpPr>
          <p:nvPr/>
        </p:nvSpPr>
        <p:spPr bwMode="auto">
          <a:xfrm>
            <a:off x="2819400" y="6172200"/>
            <a:ext cx="1824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heksenbezem</a:t>
            </a:r>
          </a:p>
        </p:txBody>
      </p:sp>
      <p:grpSp>
        <p:nvGrpSpPr>
          <p:cNvPr id="45073" name="Group 17"/>
          <p:cNvGrpSpPr>
            <a:grpSpLocks/>
          </p:cNvGrpSpPr>
          <p:nvPr/>
        </p:nvGrpSpPr>
        <p:grpSpPr bwMode="auto">
          <a:xfrm>
            <a:off x="2590800" y="1828800"/>
            <a:ext cx="6257925" cy="3724275"/>
            <a:chOff x="1632" y="1152"/>
            <a:chExt cx="3942" cy="2346"/>
          </a:xfrm>
        </p:grpSpPr>
        <p:pic>
          <p:nvPicPr>
            <p:cNvPr id="39946" name="Picture 13" descr="C:\Mijn documenten\picea\picea abies dwerg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152"/>
              <a:ext cx="3126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Line 16"/>
            <p:cNvSpPr>
              <a:spLocks noChangeShapeType="1"/>
            </p:cNvSpPr>
            <p:nvPr/>
          </p:nvSpPr>
          <p:spPr bwMode="auto">
            <a:xfrm>
              <a:off x="1632" y="1872"/>
              <a:ext cx="720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5077" name="Group 21"/>
          <p:cNvGrpSpPr>
            <a:grpSpLocks/>
          </p:cNvGrpSpPr>
          <p:nvPr/>
        </p:nvGrpSpPr>
        <p:grpSpPr bwMode="auto">
          <a:xfrm>
            <a:off x="7086600" y="5029200"/>
            <a:ext cx="1350963" cy="1600200"/>
            <a:chOff x="4464" y="3168"/>
            <a:chExt cx="851" cy="1008"/>
          </a:xfrm>
        </p:grpSpPr>
        <p:sp>
          <p:nvSpPr>
            <p:cNvPr id="39943" name="Text Box 18"/>
            <p:cNvSpPr txBox="1">
              <a:spLocks noChangeArrowheads="1"/>
            </p:cNvSpPr>
            <p:nvPr/>
          </p:nvSpPr>
          <p:spPr bwMode="auto">
            <a:xfrm>
              <a:off x="4464" y="3888"/>
              <a:ext cx="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terugloop</a:t>
              </a:r>
            </a:p>
          </p:txBody>
        </p:sp>
        <p:sp>
          <p:nvSpPr>
            <p:cNvPr id="39944" name="Line 19"/>
            <p:cNvSpPr>
              <a:spLocks noChangeShapeType="1"/>
            </p:cNvSpPr>
            <p:nvPr/>
          </p:nvSpPr>
          <p:spPr bwMode="auto">
            <a:xfrm flipH="1" flipV="1">
              <a:off x="4896" y="3168"/>
              <a:ext cx="0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9945" name="Line 20"/>
            <p:cNvSpPr>
              <a:spLocks noChangeShapeType="1"/>
            </p:cNvSpPr>
            <p:nvPr/>
          </p:nvSpPr>
          <p:spPr bwMode="auto">
            <a:xfrm>
              <a:off x="4896" y="3504"/>
              <a:ext cx="0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Picea abies ‘Inversa’</a:t>
            </a:r>
          </a:p>
        </p:txBody>
      </p:sp>
      <p:pic>
        <p:nvPicPr>
          <p:cNvPr id="40963" name="Picture 12" descr="C:\Mijn documenten\picea\picea abies invers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5607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3" descr="C:\Mijn documenten\picea\picea abies invers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257675"/>
            <a:ext cx="4876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14"/>
          <p:cNvSpPr txBox="1">
            <a:spLocks noChangeArrowheads="1"/>
          </p:cNvSpPr>
          <p:nvPr/>
        </p:nvSpPr>
        <p:spPr bwMode="auto">
          <a:xfrm>
            <a:off x="4038600" y="32766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aanvankelijk aangebonden, later afhangend, bodembedekkend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1371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alba twijg</a:t>
            </a:r>
          </a:p>
        </p:txBody>
      </p:sp>
      <p:pic>
        <p:nvPicPr>
          <p:cNvPr id="5123" name="Picture 4" descr="C:\Mijn documenten\coniferen\abies alb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32194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C:\Mijn documenten\coniferen\abies alba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2655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69925" y="6213475"/>
            <a:ext cx="778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naalden komvormig geplaatst (twijg zichtbaar aan bovenzijde)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64770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Picea abies ‘Nidiformis’</a:t>
            </a:r>
          </a:p>
        </p:txBody>
      </p:sp>
      <p:pic>
        <p:nvPicPr>
          <p:cNvPr id="41987" name="Picture 6" descr="C:\Mijn documenten\picea\piabn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819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 descr="C:\Mijn documenten\picea\piabnidiform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45820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title"/>
          </p:nvPr>
        </p:nvSpPr>
        <p:spPr>
          <a:xfrm>
            <a:off x="1371600" y="3048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orientalis twijg</a:t>
            </a:r>
          </a:p>
        </p:txBody>
      </p:sp>
      <p:pic>
        <p:nvPicPr>
          <p:cNvPr id="43011" name="Picture 1028" descr="C:\Mijn documenten\picea\picea orientalis twij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381000"/>
            <a:ext cx="56911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029" descr="C:\Mijn documenten\picea\picea orientalis twij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3750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1030"/>
          <p:cNvSpPr txBox="1">
            <a:spLocks noChangeArrowheads="1"/>
          </p:cNvSpPr>
          <p:nvPr/>
        </p:nvSpPr>
        <p:spPr bwMode="auto">
          <a:xfrm>
            <a:off x="4572000" y="5943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naalden kort, stomp en glimmend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0"/>
            <a:ext cx="44196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Picea orientalis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34000" y="838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Kaukasische spar</a:t>
            </a:r>
          </a:p>
        </p:txBody>
      </p:sp>
      <p:pic>
        <p:nvPicPr>
          <p:cNvPr id="44036" name="Picture 17" descr="C:\Mijn documenten\picea\picea orientalis bloei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279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49" name="Group 21"/>
          <p:cNvGrpSpPr>
            <a:grpSpLocks/>
          </p:cNvGrpSpPr>
          <p:nvPr/>
        </p:nvGrpSpPr>
        <p:grpSpPr bwMode="auto">
          <a:xfrm>
            <a:off x="228600" y="1676400"/>
            <a:ext cx="5408613" cy="4800600"/>
            <a:chOff x="144" y="1056"/>
            <a:chExt cx="3407" cy="3024"/>
          </a:xfrm>
        </p:grpSpPr>
        <p:pic>
          <p:nvPicPr>
            <p:cNvPr id="44039" name="Picture 15" descr="C:\Mijn documenten\picea\picea orientalis5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56"/>
              <a:ext cx="1833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6" descr="C:\Mijn documenten\picea\picea orientalis sta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056"/>
              <a:ext cx="1487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1" name="Text Box 18"/>
            <p:cNvSpPr txBox="1">
              <a:spLocks noChangeArrowheads="1"/>
            </p:cNvSpPr>
            <p:nvPr/>
          </p:nvSpPr>
          <p:spPr bwMode="auto">
            <a:xfrm>
              <a:off x="144" y="3792"/>
              <a:ext cx="10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jonge boom</a:t>
              </a:r>
            </a:p>
          </p:txBody>
        </p:sp>
        <p:sp>
          <p:nvSpPr>
            <p:cNvPr id="44042" name="Text Box 19"/>
            <p:cNvSpPr txBox="1">
              <a:spLocks noChangeArrowheads="1"/>
            </p:cNvSpPr>
            <p:nvPr/>
          </p:nvSpPr>
          <p:spPr bwMode="auto">
            <a:xfrm>
              <a:off x="2160" y="3792"/>
              <a:ext cx="4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stam</a:t>
              </a:r>
            </a:p>
          </p:txBody>
        </p:sp>
      </p:grpSp>
      <p:sp>
        <p:nvSpPr>
          <p:cNvPr id="44038" name="Text Box 20"/>
          <p:cNvSpPr txBox="1">
            <a:spLocks noChangeArrowheads="1"/>
          </p:cNvSpPr>
          <p:nvPr/>
        </p:nvSpPr>
        <p:spPr bwMode="auto">
          <a:xfrm>
            <a:off x="5775325" y="5984875"/>
            <a:ext cx="232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vrouwelijke bloei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58674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Picea orientalis ‘Aurea’</a:t>
            </a:r>
          </a:p>
        </p:txBody>
      </p:sp>
      <p:pic>
        <p:nvPicPr>
          <p:cNvPr id="45059" name="Picture 4" descr="C:\Mijn documenten\picea\picea orientalis aura twij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6386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C:\Mijn documenten\picea\picea orientalis aurea bo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65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6248400" y="281940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geelgroen uitlopend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29" descr="C:\Mijn documenten\picea\picea pungens glauca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644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1031"/>
          <p:cNvSpPr txBox="1">
            <a:spLocks noChangeArrowheads="1"/>
          </p:cNvSpPr>
          <p:nvPr/>
        </p:nvSpPr>
        <p:spPr bwMode="auto">
          <a:xfrm>
            <a:off x="304800" y="5867400"/>
            <a:ext cx="144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jong schot</a:t>
            </a:r>
          </a:p>
        </p:txBody>
      </p:sp>
      <p:sp>
        <p:nvSpPr>
          <p:cNvPr id="46084" name="Text Box 1032"/>
          <p:cNvSpPr txBox="1">
            <a:spLocks noChangeArrowheads="1"/>
          </p:cNvSpPr>
          <p:nvPr/>
        </p:nvSpPr>
        <p:spPr bwMode="auto">
          <a:xfrm>
            <a:off x="5410200" y="5791200"/>
            <a:ext cx="271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zeer scherpe naalden</a:t>
            </a:r>
          </a:p>
        </p:txBody>
      </p:sp>
      <p:sp>
        <p:nvSpPr>
          <p:cNvPr id="46085" name="Rectangle 1033"/>
          <p:cNvSpPr>
            <a:spLocks noGrp="1" noChangeArrowheads="1"/>
          </p:cNvSpPr>
          <p:nvPr>
            <p:ph type="title"/>
          </p:nvPr>
        </p:nvSpPr>
        <p:spPr>
          <a:xfrm>
            <a:off x="1371600" y="3048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pungens twijg</a:t>
            </a:r>
          </a:p>
        </p:txBody>
      </p:sp>
      <p:pic>
        <p:nvPicPr>
          <p:cNvPr id="46086" name="Picture 1030" descr="C:\Mijn documenten\picea\picea pungens twij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029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6019800" y="6172200"/>
            <a:ext cx="236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zeer ruwe twijgen</a:t>
            </a:r>
          </a:p>
        </p:txBody>
      </p:sp>
      <p:sp>
        <p:nvSpPr>
          <p:cNvPr id="47107" name="Rectangle 9"/>
          <p:cNvSpPr>
            <a:spLocks noGrp="1" noChangeArrowheads="1"/>
          </p:cNvSpPr>
          <p:nvPr>
            <p:ph type="title"/>
          </p:nvPr>
        </p:nvSpPr>
        <p:spPr>
          <a:xfrm>
            <a:off x="5943600" y="31242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pungens kegel</a:t>
            </a: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1066800" y="381000"/>
            <a:ext cx="3048000" cy="6289675"/>
            <a:chOff x="422" y="288"/>
            <a:chExt cx="1920" cy="3962"/>
          </a:xfrm>
        </p:grpSpPr>
        <p:pic>
          <p:nvPicPr>
            <p:cNvPr id="47110" name="Picture 4" descr="C:\Mijn documenten\picea\ppungensfrui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88"/>
              <a:ext cx="191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1" name="Text Box 7"/>
            <p:cNvSpPr txBox="1">
              <a:spLocks noChangeArrowheads="1"/>
            </p:cNvSpPr>
            <p:nvPr/>
          </p:nvSpPr>
          <p:spPr bwMode="auto">
            <a:xfrm>
              <a:off x="422" y="3962"/>
              <a:ext cx="5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kegel</a:t>
              </a:r>
            </a:p>
          </p:txBody>
        </p:sp>
      </p:grpSp>
      <p:pic>
        <p:nvPicPr>
          <p:cNvPr id="47109" name="Picture 5" descr="C:\Mijn documenten\picea\picea pungens glauc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416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0"/>
            <a:ext cx="5791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Picea pungens ‘Glauca’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334000" y="838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Blauwe spar</a:t>
            </a:r>
          </a:p>
        </p:txBody>
      </p:sp>
      <p:pic>
        <p:nvPicPr>
          <p:cNvPr id="48132" name="Picture 15" descr="C:\Mijn documenten\picea\ppungensform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975" y="1447800"/>
            <a:ext cx="2841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6" descr="C:\Mijn documenten\picea\picea pungens boom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3" y="1447800"/>
            <a:ext cx="27082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8" descr="C:\Mijn documenten\picea\picea pungens boo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650" y="1447800"/>
            <a:ext cx="28289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212725" y="6137275"/>
            <a:ext cx="2763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diverse boomvormen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352800" y="0"/>
            <a:ext cx="5791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Picea glauca</a:t>
            </a:r>
          </a:p>
        </p:txBody>
      </p:sp>
      <p:sp>
        <p:nvSpPr>
          <p:cNvPr id="56323" name="Text Box 1027"/>
          <p:cNvSpPr txBox="1">
            <a:spLocks noChangeArrowheads="1"/>
          </p:cNvSpPr>
          <p:nvPr/>
        </p:nvSpPr>
        <p:spPr bwMode="auto">
          <a:xfrm>
            <a:off x="5334000" y="838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Witte spar</a:t>
            </a:r>
          </a:p>
        </p:txBody>
      </p:sp>
      <p:pic>
        <p:nvPicPr>
          <p:cNvPr id="49156" name="Picture 1029" descr="C:\Mijn documenten\picea\picea glauc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26" y="1295400"/>
            <a:ext cx="325525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030" descr="C:\Mijn documenten\picea\pglaucac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22447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1032"/>
          <p:cNvSpPr txBox="1">
            <a:spLocks noChangeArrowheads="1"/>
          </p:cNvSpPr>
          <p:nvPr/>
        </p:nvSpPr>
        <p:spPr bwMode="auto">
          <a:xfrm>
            <a:off x="4267200" y="5638800"/>
            <a:ext cx="223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naalden blauwgroen</a:t>
            </a:r>
          </a:p>
          <a:p>
            <a:pPr eaLnBrk="1" hangingPunct="1"/>
            <a:r>
              <a:rPr lang="nl-NL" altLang="nl-NL" sz="2000"/>
              <a:t>(twijgen wit)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5"/>
          <p:cNvSpPr txBox="1">
            <a:spLocks noChangeArrowheads="1"/>
          </p:cNvSpPr>
          <p:nvPr/>
        </p:nvSpPr>
        <p:spPr bwMode="auto">
          <a:xfrm>
            <a:off x="5410200" y="57912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zeer dicht opeen staande naalden, alzijdig geplaatst</a:t>
            </a:r>
          </a:p>
        </p:txBody>
      </p:sp>
      <p:sp>
        <p:nvSpPr>
          <p:cNvPr id="50179" name="Rectangle 16"/>
          <p:cNvSpPr>
            <a:spLocks noGrp="1" noChangeArrowheads="1"/>
          </p:cNvSpPr>
          <p:nvPr>
            <p:ph type="title"/>
          </p:nvPr>
        </p:nvSpPr>
        <p:spPr>
          <a:xfrm>
            <a:off x="1371600" y="3048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glauca ‘Conica’ twijg</a:t>
            </a:r>
          </a:p>
        </p:txBody>
      </p:sp>
      <p:pic>
        <p:nvPicPr>
          <p:cNvPr id="50180" name="Picture 6" descr="C:\Mijn documenten\picea\picea glau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8926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029"/>
          <p:cNvSpPr txBox="1">
            <a:spLocks noChangeArrowheads="1"/>
          </p:cNvSpPr>
          <p:nvPr/>
        </p:nvSpPr>
        <p:spPr bwMode="auto">
          <a:xfrm>
            <a:off x="685800" y="6248400"/>
            <a:ext cx="154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jonge plant</a:t>
            </a:r>
          </a:p>
        </p:txBody>
      </p:sp>
      <p:sp>
        <p:nvSpPr>
          <p:cNvPr id="5120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371600" y="3048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glauca ‘Conica’ plant</a:t>
            </a:r>
          </a:p>
        </p:txBody>
      </p:sp>
      <p:pic>
        <p:nvPicPr>
          <p:cNvPr id="51204" name="Picture 1028" descr="C:\Mijn documenten\picea\picea glauca albertaglob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84860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810000" cy="762000"/>
          </a:xfrm>
          <a:noFill/>
        </p:spPr>
        <p:txBody>
          <a:bodyPr/>
          <a:lstStyle/>
          <a:p>
            <a:pPr eaLnBrk="1" hangingPunct="1"/>
            <a:r>
              <a:rPr lang="nl-NL" altLang="nl-NL" smtClean="0"/>
              <a:t>Abies alba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7086600" y="838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Zilverspar</a:t>
            </a:r>
          </a:p>
        </p:txBody>
      </p:sp>
      <p:pic>
        <p:nvPicPr>
          <p:cNvPr id="6148" name="Picture 1028" descr="C:\Mijn documenten\coniferen\abies alba bo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76542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29" descr="C:\Mijn documenten\coniferen\abies alb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7322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30" descr="C:\Mijn documenten\coniferen\abies alba stamvoe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417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5791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Picea glauca ‘Conica’</a:t>
            </a:r>
          </a:p>
        </p:txBody>
      </p:sp>
      <p:pic>
        <p:nvPicPr>
          <p:cNvPr id="52227" name="Picture 8" descr="C:\Mijn documenten\picea\piglc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1788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533400" y="6248400"/>
            <a:ext cx="198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oudere planten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30188" y="685800"/>
            <a:ext cx="4341812" cy="2973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3810000"/>
            <a:ext cx="4343400" cy="266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724400" y="3810000"/>
            <a:ext cx="4191000" cy="266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1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724400" y="685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2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286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3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88925" y="3214688"/>
            <a:ext cx="259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 dirty="0" err="1"/>
              <a:t>Picea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pungens</a:t>
            </a:r>
            <a:r>
              <a:rPr lang="nl-NL" altLang="nl-NL" sz="2000" dirty="0"/>
              <a:t> ‘</a:t>
            </a:r>
            <a:r>
              <a:rPr lang="nl-NL" altLang="nl-NL" sz="2000" dirty="0" err="1"/>
              <a:t>Glauca</a:t>
            </a:r>
            <a:r>
              <a:rPr lang="nl-NL" altLang="nl-NL" sz="2000" dirty="0"/>
              <a:t>’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04800" y="6019800"/>
            <a:ext cx="2409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Picea glauca ‘Conica’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800600" y="6019800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Picea abies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4724400" y="685800"/>
            <a:ext cx="4191000" cy="2973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4724400" y="3200400"/>
            <a:ext cx="1738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Picea orientalis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7244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4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228600" y="0"/>
            <a:ext cx="431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336600"/>
                </a:solidFill>
              </a:rPr>
              <a:t>groep A: hoog rombische naalden</a:t>
            </a:r>
          </a:p>
        </p:txBody>
      </p:sp>
      <p:sp>
        <p:nvSpPr>
          <p:cNvPr id="53263" name="Rectangle 21"/>
          <p:cNvSpPr>
            <a:spLocks noGrp="1" noChangeArrowheads="1"/>
          </p:cNvSpPr>
          <p:nvPr>
            <p:ph type="title"/>
          </p:nvPr>
        </p:nvSpPr>
        <p:spPr>
          <a:xfrm>
            <a:off x="6172200" y="44958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groep A</a:t>
            </a:r>
          </a:p>
        </p:txBody>
      </p:sp>
      <p:pic>
        <p:nvPicPr>
          <p:cNvPr id="53264" name="Picture 23" descr="C:\Mijn documenten\picea\picea pungens glauca3.jpg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19145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24" descr="C:\Mijn documenten\picea\picea orientalis twij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18684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6" name="Picture 25" descr="C:\Mijn documenten\picea\picea glauca.jpg"/>
          <p:cNvPicPr>
            <a:picLocks noChangeAspect="1" noChangeArrowheads="1"/>
          </p:cNvPicPr>
          <p:nvPr/>
        </p:nvPicPr>
        <p:blipFill>
          <a:blip r:embed="rId4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1768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7" name="Picture 26" descr="C:\Mijn documenten\picea\piab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581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 autoUpdateAnimBg="0"/>
      <p:bldP spid="58377" grpId="0" autoUpdateAnimBg="0"/>
      <p:bldP spid="58378" grpId="0" autoUpdateAnimBg="0"/>
      <p:bldP spid="5838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3"/>
          <p:cNvSpPr txBox="1">
            <a:spLocks noChangeArrowheads="1"/>
          </p:cNvSpPr>
          <p:nvPr/>
        </p:nvSpPr>
        <p:spPr bwMode="auto">
          <a:xfrm>
            <a:off x="136525" y="5680075"/>
            <a:ext cx="5197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bovenzijde: platte naalden, aangedrukt over de twijg, niet stekend</a:t>
            </a:r>
          </a:p>
        </p:txBody>
      </p:sp>
      <p:grpSp>
        <p:nvGrpSpPr>
          <p:cNvPr id="60427" name="Group 1035"/>
          <p:cNvGrpSpPr>
            <a:grpSpLocks/>
          </p:cNvGrpSpPr>
          <p:nvPr/>
        </p:nvGrpSpPr>
        <p:grpSpPr bwMode="auto">
          <a:xfrm>
            <a:off x="5324475" y="1066800"/>
            <a:ext cx="3819525" cy="5029200"/>
            <a:chOff x="3354" y="672"/>
            <a:chExt cx="2406" cy="3168"/>
          </a:xfrm>
        </p:grpSpPr>
        <p:pic>
          <p:nvPicPr>
            <p:cNvPr id="54278" name="Picture 1032" descr="C:\Mijn documenten\picea\picea omorika onder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672"/>
              <a:ext cx="2114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9" name="Text Box 1034"/>
            <p:cNvSpPr txBox="1">
              <a:spLocks noChangeArrowheads="1"/>
            </p:cNvSpPr>
            <p:nvPr/>
          </p:nvSpPr>
          <p:spPr bwMode="auto">
            <a:xfrm>
              <a:off x="3354" y="3552"/>
              <a:ext cx="24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onderzijde: huidmondstrepen </a:t>
              </a:r>
            </a:p>
          </p:txBody>
        </p:sp>
      </p:grpSp>
      <p:sp>
        <p:nvSpPr>
          <p:cNvPr id="54276" name="Rectangle 1036"/>
          <p:cNvSpPr>
            <a:spLocks noGrp="1" noChangeArrowheads="1"/>
          </p:cNvSpPr>
          <p:nvPr>
            <p:ph type="title"/>
          </p:nvPr>
        </p:nvSpPr>
        <p:spPr>
          <a:xfrm>
            <a:off x="1371600" y="3048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omorika twijg</a:t>
            </a:r>
          </a:p>
        </p:txBody>
      </p:sp>
      <p:pic>
        <p:nvPicPr>
          <p:cNvPr id="54277" name="Picture 1031" descr="C:\Mijn documenten\picea\picea omorika bov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1816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1" descr="C:\Mijn documenten\picea\picea omorika boom.jpg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2670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5791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Picea omorika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181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Servische spar</a:t>
            </a:r>
          </a:p>
        </p:txBody>
      </p:sp>
      <p:pic>
        <p:nvPicPr>
          <p:cNvPr id="55301" name="Picture 12" descr="C:\Mijn documenten\picea\picea omorika kegels.jpg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6861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13"/>
          <p:cNvSpPr txBox="1">
            <a:spLocks noChangeArrowheads="1"/>
          </p:cNvSpPr>
          <p:nvPr/>
        </p:nvSpPr>
        <p:spPr bwMode="auto">
          <a:xfrm>
            <a:off x="517525" y="6289675"/>
            <a:ext cx="220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smal pyramidaal</a:t>
            </a:r>
          </a:p>
        </p:txBody>
      </p:sp>
      <p:sp>
        <p:nvSpPr>
          <p:cNvPr id="55303" name="Text Box 14"/>
          <p:cNvSpPr txBox="1">
            <a:spLocks noChangeArrowheads="1"/>
          </p:cNvSpPr>
          <p:nvPr/>
        </p:nvSpPr>
        <p:spPr bwMode="auto">
          <a:xfrm>
            <a:off x="7696200" y="62484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kegels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048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breweriana twijg</a:t>
            </a:r>
          </a:p>
        </p:txBody>
      </p:sp>
      <p:pic>
        <p:nvPicPr>
          <p:cNvPr id="56323" name="Picture 5" descr="C:\Mijn documenten\picea\pbrewerana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6544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8" descr="C:\Mijn documenten\picea\picea brewerian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8768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9"/>
          <p:cNvSpPr txBox="1">
            <a:spLocks noChangeArrowheads="1"/>
          </p:cNvSpPr>
          <p:nvPr/>
        </p:nvSpPr>
        <p:spPr bwMode="auto">
          <a:xfrm>
            <a:off x="212725" y="5680075"/>
            <a:ext cx="814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naalden rondom de twijg, enigszins afstaand, afhangende twijgen</a:t>
            </a:r>
          </a:p>
        </p:txBody>
      </p:sp>
      <p:grpSp>
        <p:nvGrpSpPr>
          <p:cNvPr id="62476" name="Group 12"/>
          <p:cNvGrpSpPr>
            <a:grpSpLocks/>
          </p:cNvGrpSpPr>
          <p:nvPr/>
        </p:nvGrpSpPr>
        <p:grpSpPr bwMode="auto">
          <a:xfrm>
            <a:off x="5257800" y="990600"/>
            <a:ext cx="3706813" cy="4495800"/>
            <a:chOff x="3312" y="624"/>
            <a:chExt cx="2335" cy="2832"/>
          </a:xfrm>
        </p:grpSpPr>
        <p:pic>
          <p:nvPicPr>
            <p:cNvPr id="56327" name="Picture 10" descr="C:\Mijn documenten\scan dia coniferen\picea breweriana vrl bloem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0"/>
              <a:ext cx="2335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8" name="Text Box 11"/>
            <p:cNvSpPr txBox="1">
              <a:spLocks noChangeArrowheads="1"/>
            </p:cNvSpPr>
            <p:nvPr/>
          </p:nvSpPr>
          <p:spPr bwMode="auto">
            <a:xfrm>
              <a:off x="4080" y="624"/>
              <a:ext cx="15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vrouwelijke bloem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5791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Picea breweriana</a:t>
            </a:r>
          </a:p>
        </p:txBody>
      </p:sp>
      <p:pic>
        <p:nvPicPr>
          <p:cNvPr id="57347" name="Picture 12" descr="C:\Mijn documenten\picea\picea breweriana b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3385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3" descr="C:\Mijn documenten\picea\picea breweriana natuur.jpg"/>
          <p:cNvPicPr>
            <a:picLocks noChangeAspect="1" noChangeArrowheads="1"/>
          </p:cNvPicPr>
          <p:nvPr/>
        </p:nvPicPr>
        <p:blipFill>
          <a:blip r:embed="rId3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200" y="914400"/>
            <a:ext cx="3556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14"/>
          <p:cNvSpPr txBox="1">
            <a:spLocks noChangeArrowheads="1"/>
          </p:cNvSpPr>
          <p:nvPr/>
        </p:nvSpPr>
        <p:spPr bwMode="auto">
          <a:xfrm>
            <a:off x="5410200" y="6172200"/>
            <a:ext cx="318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Rocky Mountains (V.S.)</a:t>
            </a:r>
          </a:p>
        </p:txBody>
      </p:sp>
      <p:sp>
        <p:nvSpPr>
          <p:cNvPr id="57350" name="Text Box 15"/>
          <p:cNvSpPr txBox="1">
            <a:spLocks noChangeArrowheads="1"/>
          </p:cNvSpPr>
          <p:nvPr/>
        </p:nvSpPr>
        <p:spPr bwMode="auto">
          <a:xfrm>
            <a:off x="288925" y="6137275"/>
            <a:ext cx="387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parkboom: afhangende takken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030"/>
          <p:cNvSpPr txBox="1">
            <a:spLocks noChangeArrowheads="1"/>
          </p:cNvSpPr>
          <p:nvPr/>
        </p:nvSpPr>
        <p:spPr bwMode="auto">
          <a:xfrm>
            <a:off x="5105400" y="26670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naalden bovenzijde groen, zeer scherp</a:t>
            </a:r>
          </a:p>
        </p:txBody>
      </p:sp>
      <p:grpSp>
        <p:nvGrpSpPr>
          <p:cNvPr id="64520" name="Group 1032"/>
          <p:cNvGrpSpPr>
            <a:grpSpLocks/>
          </p:cNvGrpSpPr>
          <p:nvPr/>
        </p:nvGrpSpPr>
        <p:grpSpPr bwMode="auto">
          <a:xfrm>
            <a:off x="381000" y="3505200"/>
            <a:ext cx="8424863" cy="3098800"/>
            <a:chOff x="240" y="2208"/>
            <a:chExt cx="5307" cy="1952"/>
          </a:xfrm>
        </p:grpSpPr>
        <p:pic>
          <p:nvPicPr>
            <p:cNvPr id="58376" name="Picture 1029" descr="C:\Mijn documenten\picea\picea sitchensis tw.jpg"/>
            <p:cNvPicPr>
              <a:picLocks noChangeAspect="1" noChangeArrowheads="1"/>
            </p:cNvPicPr>
            <p:nvPr/>
          </p:nvPicPr>
          <p:blipFill>
            <a:blip r:embed="rId2" cstate="email">
              <a:lum brigh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08"/>
              <a:ext cx="2928" cy="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7" name="Text Box 1031"/>
            <p:cNvSpPr txBox="1">
              <a:spLocks noChangeArrowheads="1"/>
            </p:cNvSpPr>
            <p:nvPr/>
          </p:nvSpPr>
          <p:spPr bwMode="auto">
            <a:xfrm>
              <a:off x="3216" y="3840"/>
              <a:ext cx="2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naalden onderzijde blauwwit</a:t>
              </a:r>
            </a:p>
          </p:txBody>
        </p:sp>
      </p:grpSp>
      <p:sp>
        <p:nvSpPr>
          <p:cNvPr id="58372" name="Rectangle 1033"/>
          <p:cNvSpPr>
            <a:spLocks noGrp="1" noChangeArrowheads="1"/>
          </p:cNvSpPr>
          <p:nvPr>
            <p:ph type="title"/>
          </p:nvPr>
        </p:nvSpPr>
        <p:spPr>
          <a:xfrm>
            <a:off x="1371600" y="2286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sitchensis twijg, kegel</a:t>
            </a:r>
          </a:p>
        </p:txBody>
      </p:sp>
      <p:pic>
        <p:nvPicPr>
          <p:cNvPr id="58373" name="Picture 1028" descr="C:\Mijn documenten\picea\picea sitchensis kegels.jpg"/>
          <p:cNvPicPr>
            <a:picLocks noChangeAspect="1" noChangeArrowheads="1"/>
          </p:cNvPicPr>
          <p:nvPr/>
        </p:nvPicPr>
        <p:blipFill>
          <a:blip r:embed="rId3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6482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 Box 1034"/>
          <p:cNvSpPr txBox="1">
            <a:spLocks noChangeArrowheads="1"/>
          </p:cNvSpPr>
          <p:nvPr/>
        </p:nvSpPr>
        <p:spPr bwMode="auto">
          <a:xfrm>
            <a:off x="3276600" y="381000"/>
            <a:ext cx="171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jonge kegels</a:t>
            </a:r>
          </a:p>
        </p:txBody>
      </p:sp>
      <p:sp>
        <p:nvSpPr>
          <p:cNvPr id="58375" name="Text Box 1036"/>
          <p:cNvSpPr txBox="1">
            <a:spLocks noChangeArrowheads="1"/>
          </p:cNvSpPr>
          <p:nvPr/>
        </p:nvSpPr>
        <p:spPr bwMode="auto">
          <a:xfrm>
            <a:off x="3276600" y="3581400"/>
            <a:ext cx="1595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rijpe kegels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5791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Picea sitchensis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657600" y="228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Sitkaspar</a:t>
            </a:r>
          </a:p>
        </p:txBody>
      </p:sp>
      <p:pic>
        <p:nvPicPr>
          <p:cNvPr id="59396" name="Picture 8" descr="C:\Mijn documenten\picea\picea sitchensis bos.jpg"/>
          <p:cNvPicPr>
            <a:picLocks noChangeAspect="1" noChangeArrowheads="1"/>
          </p:cNvPicPr>
          <p:nvPr/>
        </p:nvPicPr>
        <p:blipFill>
          <a:blip r:embed="rId2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534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441325" y="6213475"/>
            <a:ext cx="702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bos aan de westkust van de Verenigde Staten en Canada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5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28600" y="1905000"/>
            <a:ext cx="2895600" cy="2973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248400" y="1905000"/>
            <a:ext cx="2667000" cy="2971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227013" y="1905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1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3276600" y="1905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2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6248400" y="1905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3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28600" y="4419600"/>
            <a:ext cx="178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Picea sitchensis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248400" y="4419600"/>
            <a:ext cx="164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Picea omorika</a:t>
            </a:r>
          </a:p>
        </p:txBody>
      </p:sp>
      <p:sp>
        <p:nvSpPr>
          <p:cNvPr id="60425" name="Rectangle 11"/>
          <p:cNvSpPr>
            <a:spLocks noChangeArrowheads="1"/>
          </p:cNvSpPr>
          <p:nvPr/>
        </p:nvSpPr>
        <p:spPr bwMode="auto">
          <a:xfrm>
            <a:off x="3276600" y="1905000"/>
            <a:ext cx="2819400" cy="2973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276600" y="4419600"/>
            <a:ext cx="192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 sz="2000"/>
              <a:t>Picea breweriana</a:t>
            </a:r>
          </a:p>
        </p:txBody>
      </p:sp>
      <p:sp>
        <p:nvSpPr>
          <p:cNvPr id="60427" name="Text Box 14"/>
          <p:cNvSpPr txBox="1">
            <a:spLocks noChangeArrowheads="1"/>
          </p:cNvSpPr>
          <p:nvPr/>
        </p:nvSpPr>
        <p:spPr bwMode="auto">
          <a:xfrm>
            <a:off x="0" y="0"/>
            <a:ext cx="9034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336600"/>
                </a:solidFill>
              </a:rPr>
              <a:t>groep B: laag rombische naalden, onderzijde met witte huidmondstrepen</a:t>
            </a:r>
          </a:p>
        </p:txBody>
      </p:sp>
      <p:sp>
        <p:nvSpPr>
          <p:cNvPr id="60428" name="Rectangle 15"/>
          <p:cNvSpPr>
            <a:spLocks noGrp="1" noChangeArrowheads="1"/>
          </p:cNvSpPr>
          <p:nvPr>
            <p:ph type="title"/>
          </p:nvPr>
        </p:nvSpPr>
        <p:spPr>
          <a:xfrm>
            <a:off x="4038600" y="3048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groep B</a:t>
            </a:r>
          </a:p>
        </p:txBody>
      </p:sp>
      <p:pic>
        <p:nvPicPr>
          <p:cNvPr id="60429" name="Picture 21" descr="C:\Mijn documenten\picea\picea brewerian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590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23" descr="C:\Mijn documenten\picea\picea sitchensis tw.jpg"/>
          <p:cNvPicPr>
            <a:picLocks noChangeAspect="1" noChangeArrowheads="1"/>
          </p:cNvPicPr>
          <p:nvPr/>
        </p:nvPicPr>
        <p:blipFill>
          <a:blip r:embed="rId3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743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25" descr="C:\Mijn documenten\picea\picea omorika bov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438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 autoUpdateAnimBg="0"/>
      <p:bldP spid="65545" grpId="0" autoUpdateAnimBg="0"/>
      <p:bldP spid="6554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C:\Mijn documenten\coniferen\pseudotsuga twijg met knoppen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4958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11"/>
          <p:cNvSpPr>
            <a:spLocks noGrp="1" noChangeArrowheads="1"/>
          </p:cNvSpPr>
          <p:nvPr>
            <p:ph type="title"/>
          </p:nvPr>
        </p:nvSpPr>
        <p:spPr>
          <a:xfrm>
            <a:off x="1371600" y="3048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Pseudotsuga menziesii twijg</a:t>
            </a:r>
          </a:p>
        </p:txBody>
      </p:sp>
      <p:pic>
        <p:nvPicPr>
          <p:cNvPr id="61444" name="Picture 6" descr="C:\Mijn documenten\coniferen\pseudotsuga twijgen.jpg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9211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6858000" y="3810000"/>
            <a:ext cx="2003425" cy="2743200"/>
            <a:chOff x="4320" y="2400"/>
            <a:chExt cx="1262" cy="1728"/>
          </a:xfrm>
        </p:grpSpPr>
        <p:sp>
          <p:nvSpPr>
            <p:cNvPr id="61457" name="Text Box 5"/>
            <p:cNvSpPr txBox="1">
              <a:spLocks noChangeArrowheads="1"/>
            </p:cNvSpPr>
            <p:nvPr/>
          </p:nvSpPr>
          <p:spPr bwMode="auto">
            <a:xfrm>
              <a:off x="4320" y="3840"/>
              <a:ext cx="12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spitse knoppen</a:t>
              </a:r>
            </a:p>
          </p:txBody>
        </p:sp>
        <p:sp>
          <p:nvSpPr>
            <p:cNvPr id="61458" name="Line 12"/>
            <p:cNvSpPr>
              <a:spLocks noChangeShapeType="1"/>
            </p:cNvSpPr>
            <p:nvPr/>
          </p:nvSpPr>
          <p:spPr bwMode="auto">
            <a:xfrm flipH="1" flipV="1">
              <a:off x="4560" y="2400"/>
              <a:ext cx="288" cy="14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0" y="228600"/>
            <a:ext cx="4267200" cy="5410200"/>
            <a:chOff x="0" y="144"/>
            <a:chExt cx="2688" cy="3408"/>
          </a:xfrm>
        </p:grpSpPr>
        <p:sp>
          <p:nvSpPr>
            <p:cNvPr id="61450" name="Rectangle 16"/>
            <p:cNvSpPr>
              <a:spLocks noChangeArrowheads="1"/>
            </p:cNvSpPr>
            <p:nvPr/>
          </p:nvSpPr>
          <p:spPr bwMode="auto">
            <a:xfrm>
              <a:off x="0" y="528"/>
              <a:ext cx="624" cy="29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1451" name="Rectangle 17"/>
            <p:cNvSpPr>
              <a:spLocks noChangeArrowheads="1"/>
            </p:cNvSpPr>
            <p:nvPr/>
          </p:nvSpPr>
          <p:spPr bwMode="auto">
            <a:xfrm>
              <a:off x="1392" y="576"/>
              <a:ext cx="1296" cy="29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grpSp>
          <p:nvGrpSpPr>
            <p:cNvPr id="61452" name="Group 21"/>
            <p:cNvGrpSpPr>
              <a:grpSpLocks/>
            </p:cNvGrpSpPr>
            <p:nvPr/>
          </p:nvGrpSpPr>
          <p:grpSpPr bwMode="auto">
            <a:xfrm>
              <a:off x="192" y="144"/>
              <a:ext cx="2305" cy="3360"/>
              <a:chOff x="192" y="144"/>
              <a:chExt cx="2305" cy="3360"/>
            </a:xfrm>
          </p:grpSpPr>
          <p:pic>
            <p:nvPicPr>
              <p:cNvPr id="61453" name="Picture 14" descr="C:\Mijn documenten\coniferen\pseudotsuga twijg met littekens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624"/>
                <a:ext cx="790" cy="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1454" name="Group 20"/>
              <p:cNvGrpSpPr>
                <a:grpSpLocks/>
              </p:cNvGrpSpPr>
              <p:nvPr/>
            </p:nvGrpSpPr>
            <p:grpSpPr bwMode="auto">
              <a:xfrm>
                <a:off x="192" y="144"/>
                <a:ext cx="2305" cy="768"/>
                <a:chOff x="192" y="144"/>
                <a:chExt cx="2305" cy="768"/>
              </a:xfrm>
            </p:grpSpPr>
            <p:sp>
              <p:nvSpPr>
                <p:cNvPr id="6145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2" y="144"/>
                  <a:ext cx="230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nl-NL" altLang="nl-NL"/>
                    <a:t>rond bladkussen blijft achter</a:t>
                  </a:r>
                </a:p>
              </p:txBody>
            </p:sp>
            <p:sp>
              <p:nvSpPr>
                <p:cNvPr id="61456" name="Line 19"/>
                <p:cNvSpPr>
                  <a:spLocks noChangeShapeType="1"/>
                </p:cNvSpPr>
                <p:nvPr/>
              </p:nvSpPr>
              <p:spPr bwMode="auto">
                <a:xfrm>
                  <a:off x="384" y="432"/>
                  <a:ext cx="384" cy="48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228600" y="3352800"/>
            <a:ext cx="5903913" cy="3200400"/>
            <a:chOff x="144" y="2112"/>
            <a:chExt cx="3719" cy="2016"/>
          </a:xfrm>
        </p:grpSpPr>
        <p:sp>
          <p:nvSpPr>
            <p:cNvPr id="61448" name="Text Box 7"/>
            <p:cNvSpPr txBox="1">
              <a:spLocks noChangeArrowheads="1"/>
            </p:cNvSpPr>
            <p:nvPr/>
          </p:nvSpPr>
          <p:spPr bwMode="auto">
            <a:xfrm>
              <a:off x="144" y="3840"/>
              <a:ext cx="37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platte naalden met een groef aan de bovenzijde</a:t>
              </a:r>
            </a:p>
          </p:txBody>
        </p:sp>
        <p:sp>
          <p:nvSpPr>
            <p:cNvPr id="61449" name="Line 8"/>
            <p:cNvSpPr>
              <a:spLocks noChangeShapeType="1"/>
            </p:cNvSpPr>
            <p:nvPr/>
          </p:nvSpPr>
          <p:spPr bwMode="auto">
            <a:xfrm flipV="1">
              <a:off x="1920" y="2112"/>
              <a:ext cx="1344" cy="177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C:\Mijn documenten\coniferen\abeis nordmannian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7912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1371600" y="381000"/>
            <a:ext cx="7515225" cy="6248400"/>
            <a:chOff x="864" y="240"/>
            <a:chExt cx="4734" cy="3936"/>
          </a:xfrm>
        </p:grpSpPr>
        <p:pic>
          <p:nvPicPr>
            <p:cNvPr id="7173" name="Picture 11" descr="C:\Mijn documenten\coniferen\abeis nordmanniana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0"/>
              <a:ext cx="1408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12" descr="C:\Mijn documenten\coniferen\abeis nordmanniana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256"/>
              <a:ext cx="142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 Box 13"/>
            <p:cNvSpPr txBox="1">
              <a:spLocks noChangeArrowheads="1"/>
            </p:cNvSpPr>
            <p:nvPr/>
          </p:nvSpPr>
          <p:spPr bwMode="auto">
            <a:xfrm>
              <a:off x="864" y="3552"/>
              <a:ext cx="313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naalden in een halve cirkel om de twijg</a:t>
              </a:r>
            </a:p>
            <a:p>
              <a:pPr eaLnBrk="1" hangingPunct="1"/>
              <a:r>
                <a:rPr lang="nl-NL" altLang="nl-NL"/>
                <a:t>(twijg van boven nauwelijks zichtbaar)</a:t>
              </a:r>
            </a:p>
          </p:txBody>
        </p:sp>
        <p:sp>
          <p:nvSpPr>
            <p:cNvPr id="7176" name="Text Box 14"/>
            <p:cNvSpPr txBox="1">
              <a:spLocks noChangeArrowheads="1"/>
            </p:cNvSpPr>
            <p:nvPr/>
          </p:nvSpPr>
          <p:spPr bwMode="auto">
            <a:xfrm>
              <a:off x="3168" y="480"/>
              <a:ext cx="9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onderzijde</a:t>
              </a:r>
            </a:p>
          </p:txBody>
        </p:sp>
      </p:grpSp>
      <p:sp>
        <p:nvSpPr>
          <p:cNvPr id="7172" name="Rectangle 16"/>
          <p:cNvSpPr>
            <a:spLocks noGrp="1" noChangeArrowheads="1"/>
          </p:cNvSpPr>
          <p:nvPr>
            <p:ph type="title"/>
          </p:nvPr>
        </p:nvSpPr>
        <p:spPr>
          <a:xfrm>
            <a:off x="1066800" y="-5334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nordmanniana twijg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6"/>
          <p:cNvSpPr>
            <a:spLocks noGrp="1" noChangeArrowheads="1"/>
          </p:cNvSpPr>
          <p:nvPr>
            <p:ph type="title"/>
          </p:nvPr>
        </p:nvSpPr>
        <p:spPr>
          <a:xfrm>
            <a:off x="1371600" y="3048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Pseudotsuga menziesii mnl bloei</a:t>
            </a:r>
          </a:p>
        </p:txBody>
      </p:sp>
      <p:pic>
        <p:nvPicPr>
          <p:cNvPr id="62467" name="Picture 5" descr="C:\Mijn documenten\coniferen\pseudotsuga bloemknop.jpg"/>
          <p:cNvPicPr>
            <a:picLocks noChangeAspect="1" noChangeArrowheads="1"/>
          </p:cNvPicPr>
          <p:nvPr/>
        </p:nvPicPr>
        <p:blipFill>
          <a:blip r:embed="rId2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4116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60325" y="6061075"/>
            <a:ext cx="342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mannelijke bloemknoppen</a:t>
            </a:r>
          </a:p>
        </p:txBody>
      </p:sp>
      <p:grpSp>
        <p:nvGrpSpPr>
          <p:cNvPr id="62469" name="Group 10"/>
          <p:cNvGrpSpPr>
            <a:grpSpLocks/>
          </p:cNvGrpSpPr>
          <p:nvPr/>
        </p:nvGrpSpPr>
        <p:grpSpPr bwMode="auto">
          <a:xfrm>
            <a:off x="4724400" y="1066800"/>
            <a:ext cx="4275138" cy="5486400"/>
            <a:chOff x="2976" y="672"/>
            <a:chExt cx="2693" cy="3456"/>
          </a:xfrm>
        </p:grpSpPr>
        <p:pic>
          <p:nvPicPr>
            <p:cNvPr id="62474" name="Picture 7" descr="C:\Mijn documenten\coniferen\pseudotsuga bloei.jpg"/>
            <p:cNvPicPr>
              <a:picLocks noChangeAspect="1" noChangeArrowheads="1"/>
            </p:cNvPicPr>
            <p:nvPr/>
          </p:nvPicPr>
          <p:blipFill>
            <a:blip r:embed="rId3" cstate="email">
              <a:lum brigh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672"/>
              <a:ext cx="269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5" name="Text Box 9"/>
            <p:cNvSpPr txBox="1">
              <a:spLocks noChangeArrowheads="1"/>
            </p:cNvSpPr>
            <p:nvPr/>
          </p:nvSpPr>
          <p:spPr bwMode="auto">
            <a:xfrm>
              <a:off x="2976" y="3840"/>
              <a:ext cx="16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mannelijke bloemen</a:t>
              </a:r>
            </a:p>
          </p:txBody>
        </p:sp>
      </p:grp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1676400" y="533400"/>
            <a:ext cx="6184900" cy="1066800"/>
            <a:chOff x="1056" y="336"/>
            <a:chExt cx="3896" cy="672"/>
          </a:xfrm>
        </p:grpSpPr>
        <p:sp>
          <p:nvSpPr>
            <p:cNvPr id="62471" name="Text Box 11"/>
            <p:cNvSpPr txBox="1">
              <a:spLocks noChangeArrowheads="1"/>
            </p:cNvSpPr>
            <p:nvPr/>
          </p:nvSpPr>
          <p:spPr bwMode="auto">
            <a:xfrm>
              <a:off x="1056" y="336"/>
              <a:ext cx="38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naaldonderzijde met twee witte huidmondstrepen</a:t>
              </a:r>
            </a:p>
          </p:txBody>
        </p:sp>
        <p:sp>
          <p:nvSpPr>
            <p:cNvPr id="62472" name="Line 12"/>
            <p:cNvSpPr>
              <a:spLocks noChangeShapeType="1"/>
            </p:cNvSpPr>
            <p:nvPr/>
          </p:nvSpPr>
          <p:spPr bwMode="auto">
            <a:xfrm flipH="1">
              <a:off x="2016" y="528"/>
              <a:ext cx="384" cy="4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2473" name="Line 13"/>
            <p:cNvSpPr>
              <a:spLocks noChangeShapeType="1"/>
            </p:cNvSpPr>
            <p:nvPr/>
          </p:nvSpPr>
          <p:spPr bwMode="auto">
            <a:xfrm>
              <a:off x="3936" y="672"/>
              <a:ext cx="336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2004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Pseudotsuga menziesii  vrl bloei</a:t>
            </a:r>
          </a:p>
        </p:txBody>
      </p:sp>
      <p:pic>
        <p:nvPicPr>
          <p:cNvPr id="63491" name="Picture 5" descr="C:\Mijn documenten\coniferen\pmenziesfr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763" y="1219200"/>
            <a:ext cx="28400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10"/>
          <p:cNvSpPr txBox="1">
            <a:spLocks noChangeArrowheads="1"/>
          </p:cNvSpPr>
          <p:nvPr/>
        </p:nvSpPr>
        <p:spPr bwMode="auto">
          <a:xfrm>
            <a:off x="6096000" y="6019800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rijpe kegel</a:t>
            </a:r>
          </a:p>
        </p:txBody>
      </p:sp>
      <p:pic>
        <p:nvPicPr>
          <p:cNvPr id="63493" name="Picture 11" descr="C:\Mijn documenten\coniferen\psme75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6527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2" descr="C:\Mijn documenten\coniferen\psme75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74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13"/>
          <p:cNvSpPr txBox="1">
            <a:spLocks noChangeArrowheads="1"/>
          </p:cNvSpPr>
          <p:nvPr/>
        </p:nvSpPr>
        <p:spPr bwMode="auto">
          <a:xfrm>
            <a:off x="152400" y="6019800"/>
            <a:ext cx="247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vrouwelijke bloem</a:t>
            </a:r>
          </a:p>
        </p:txBody>
      </p:sp>
      <p:sp>
        <p:nvSpPr>
          <p:cNvPr id="63496" name="Text Box 14"/>
          <p:cNvSpPr txBox="1">
            <a:spLocks noChangeArrowheads="1"/>
          </p:cNvSpPr>
          <p:nvPr/>
        </p:nvSpPr>
        <p:spPr bwMode="auto">
          <a:xfrm>
            <a:off x="3200400" y="6019800"/>
            <a:ext cx="1595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jonge kegel</a:t>
            </a: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5791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Pseudotsuga menziesii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181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Douglasspar</a:t>
            </a:r>
          </a:p>
        </p:txBody>
      </p:sp>
      <p:pic>
        <p:nvPicPr>
          <p:cNvPr id="64516" name="Picture 18" descr="C:\Mijn documenten\coniferen\pmenziesfor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2517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22" descr="C:\Mijn documenten\coniferen\psme72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2209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 Box 23"/>
          <p:cNvSpPr txBox="1">
            <a:spLocks noChangeArrowheads="1"/>
          </p:cNvSpPr>
          <p:nvPr/>
        </p:nvSpPr>
        <p:spPr bwMode="auto">
          <a:xfrm>
            <a:off x="4038600" y="60960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bos</a:t>
            </a:r>
          </a:p>
        </p:txBody>
      </p:sp>
      <p:sp>
        <p:nvSpPr>
          <p:cNvPr id="64519" name="Text Box 24"/>
          <p:cNvSpPr txBox="1">
            <a:spLocks noChangeArrowheads="1"/>
          </p:cNvSpPr>
          <p:nvPr/>
        </p:nvSpPr>
        <p:spPr bwMode="auto">
          <a:xfrm>
            <a:off x="6705600" y="60960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park</a:t>
            </a:r>
          </a:p>
        </p:txBody>
      </p:sp>
      <p:pic>
        <p:nvPicPr>
          <p:cNvPr id="64520" name="Picture 25" descr="C:\Mijn documenten\coniferen\pseudotsuga sta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276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200400" cy="762000"/>
          </a:xfrm>
        </p:spPr>
        <p:txBody>
          <a:bodyPr/>
          <a:lstStyle/>
          <a:p>
            <a:pPr eaLnBrk="1" hangingPunct="1"/>
            <a:r>
              <a:rPr lang="nl-NL" altLang="nl-NL" smtClean="0"/>
              <a:t>TSUGA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114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Hemlock</a:t>
            </a:r>
          </a:p>
        </p:txBody>
      </p:sp>
      <p:pic>
        <p:nvPicPr>
          <p:cNvPr id="65540" name="Picture 20" descr="C:\Mijn documenten\coniferen\tsuga heterophylla naald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3325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21"/>
          <p:cNvSpPr txBox="1">
            <a:spLocks noChangeArrowheads="1"/>
          </p:cNvSpPr>
          <p:nvPr/>
        </p:nvSpPr>
        <p:spPr bwMode="auto">
          <a:xfrm>
            <a:off x="1143000" y="5181600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brede naalden met een korte, knievormig gebogen steel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1"/>
          <p:cNvSpPr>
            <a:spLocks noGrp="1" noChangeArrowheads="1"/>
          </p:cNvSpPr>
          <p:nvPr>
            <p:ph type="title"/>
          </p:nvPr>
        </p:nvSpPr>
        <p:spPr>
          <a:xfrm>
            <a:off x="1295400" y="4800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Tsuga canadensis twijg</a:t>
            </a:r>
          </a:p>
        </p:txBody>
      </p:sp>
      <p:pic>
        <p:nvPicPr>
          <p:cNvPr id="66563" name="Picture 7" descr="C:\Mijn documenten\coniferen\tsuga canadensis twij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0449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8" descr="C:\Mijn documenten\coniferen\tsuga canadensis twijg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275" y="1447800"/>
            <a:ext cx="26257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9"/>
          <p:cNvSpPr>
            <a:spLocks noChangeArrowheads="1"/>
          </p:cNvSpPr>
          <p:nvPr/>
        </p:nvSpPr>
        <p:spPr bwMode="auto">
          <a:xfrm>
            <a:off x="3886200" y="0"/>
            <a:ext cx="762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nl-NL" altLang="nl-NL"/>
          </a:p>
        </p:txBody>
      </p:sp>
      <p:grpSp>
        <p:nvGrpSpPr>
          <p:cNvPr id="71700" name="Group 20"/>
          <p:cNvGrpSpPr>
            <a:grpSpLocks/>
          </p:cNvGrpSpPr>
          <p:nvPr/>
        </p:nvGrpSpPr>
        <p:grpSpPr bwMode="auto">
          <a:xfrm>
            <a:off x="7024688" y="304800"/>
            <a:ext cx="1814512" cy="2286000"/>
            <a:chOff x="4425" y="192"/>
            <a:chExt cx="1143" cy="1440"/>
          </a:xfrm>
        </p:grpSpPr>
        <p:sp>
          <p:nvSpPr>
            <p:cNvPr id="66571" name="Text Box 10"/>
            <p:cNvSpPr txBox="1">
              <a:spLocks noChangeArrowheads="1"/>
            </p:cNvSpPr>
            <p:nvPr/>
          </p:nvSpPr>
          <p:spPr bwMode="auto">
            <a:xfrm>
              <a:off x="4425" y="192"/>
              <a:ext cx="114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gesteelde</a:t>
              </a:r>
            </a:p>
            <a:p>
              <a:pPr eaLnBrk="1" hangingPunct="1"/>
              <a:r>
                <a:rPr lang="nl-NL" altLang="nl-NL"/>
                <a:t>naalden toegespitst</a:t>
              </a:r>
            </a:p>
          </p:txBody>
        </p:sp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 flipH="1">
              <a:off x="5136" y="912"/>
              <a:ext cx="0" cy="7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66567" name="Picture 18" descr="C:\Mijn documenten\coniferen\tsuga canadensis twijg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21034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99" name="Group 19"/>
          <p:cNvGrpSpPr>
            <a:grpSpLocks/>
          </p:cNvGrpSpPr>
          <p:nvPr/>
        </p:nvGrpSpPr>
        <p:grpSpPr bwMode="auto">
          <a:xfrm>
            <a:off x="3276600" y="381000"/>
            <a:ext cx="2895600" cy="3200400"/>
            <a:chOff x="2064" y="240"/>
            <a:chExt cx="1824" cy="2016"/>
          </a:xfrm>
        </p:grpSpPr>
        <p:sp>
          <p:nvSpPr>
            <p:cNvPr id="66569" name="Text Box 13"/>
            <p:cNvSpPr txBox="1">
              <a:spLocks noChangeArrowheads="1"/>
            </p:cNvSpPr>
            <p:nvPr/>
          </p:nvSpPr>
          <p:spPr bwMode="auto">
            <a:xfrm>
              <a:off x="2064" y="240"/>
              <a:ext cx="182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omgedraaide naalden naar het einde van de twijg gericht</a:t>
              </a:r>
            </a:p>
          </p:txBody>
        </p:sp>
        <p:sp>
          <p:nvSpPr>
            <p:cNvPr id="66570" name="Line 14"/>
            <p:cNvSpPr>
              <a:spLocks noChangeShapeType="1"/>
            </p:cNvSpPr>
            <p:nvPr/>
          </p:nvSpPr>
          <p:spPr bwMode="auto">
            <a:xfrm flipH="1">
              <a:off x="3264" y="864"/>
              <a:ext cx="144" cy="13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5791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Tsuga canadensis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181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Canadese hemlock</a:t>
            </a:r>
          </a:p>
        </p:txBody>
      </p:sp>
      <p:pic>
        <p:nvPicPr>
          <p:cNvPr id="67588" name="Picture 7" descr="C:\Mijn documenten\coniferen\tcanadensis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7891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0" descr="C:\Mijn documenten\coniferen\tsuga candensis bo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37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1" descr="C:\Mijn documenten\coniferen\tsuga candensis keg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6736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2270125" y="1260475"/>
            <a:ext cx="1638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vrouwelijke</a:t>
            </a:r>
          </a:p>
          <a:p>
            <a:pPr eaLnBrk="1" hangingPunct="1"/>
            <a:r>
              <a:rPr lang="nl-NL" altLang="nl-NL"/>
              <a:t>bloem</a:t>
            </a:r>
          </a:p>
        </p:txBody>
      </p:sp>
      <p:sp>
        <p:nvSpPr>
          <p:cNvPr id="67592" name="Text Box 13"/>
          <p:cNvSpPr txBox="1">
            <a:spLocks noChangeArrowheads="1"/>
          </p:cNvSpPr>
          <p:nvPr/>
        </p:nvSpPr>
        <p:spPr bwMode="auto">
          <a:xfrm>
            <a:off x="3962400" y="28194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kegels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utoUpdateAnimBg="0"/>
      <p:bldP spid="7270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934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Tsuga canadensis ‘Pendula’</a:t>
            </a:r>
          </a:p>
        </p:txBody>
      </p:sp>
      <p:pic>
        <p:nvPicPr>
          <p:cNvPr id="68611" name="Picture 10" descr="C:\Mijn documenten\coniferen\tscap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C:\Mijn documenten\coniferen\tscap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92480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C:\Mijn documenten\scan dia coniferen\tsuga canadensis pendula ou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286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Tsuga heterophylla</a:t>
            </a:r>
          </a:p>
        </p:txBody>
      </p:sp>
      <p:pic>
        <p:nvPicPr>
          <p:cNvPr id="69635" name="Picture 5" descr="C:\Mijn documenten\coniferen\tsuga heterophylla twijg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590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6" descr="C:\Mijn documenten\coniferen\tsuga heterophylla twijg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24860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7" descr="C:\Mijn documenten\coniferen\tsuga heterophylla twij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0465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62" name="Group 10"/>
          <p:cNvGrpSpPr>
            <a:grpSpLocks/>
          </p:cNvGrpSpPr>
          <p:nvPr/>
        </p:nvGrpSpPr>
        <p:grpSpPr bwMode="auto">
          <a:xfrm>
            <a:off x="3733800" y="533400"/>
            <a:ext cx="4789488" cy="1828800"/>
            <a:chOff x="2352" y="336"/>
            <a:chExt cx="3017" cy="1152"/>
          </a:xfrm>
        </p:grpSpPr>
        <p:sp>
          <p:nvSpPr>
            <p:cNvPr id="69639" name="Text Box 8"/>
            <p:cNvSpPr txBox="1">
              <a:spLocks noChangeArrowheads="1"/>
            </p:cNvSpPr>
            <p:nvPr/>
          </p:nvSpPr>
          <p:spPr bwMode="auto">
            <a:xfrm>
              <a:off x="2352" y="336"/>
              <a:ext cx="30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gesteelde naalden met een stompe top</a:t>
              </a:r>
            </a:p>
          </p:txBody>
        </p:sp>
        <p:sp>
          <p:nvSpPr>
            <p:cNvPr id="69640" name="Line 9"/>
            <p:cNvSpPr>
              <a:spLocks noChangeShapeType="1"/>
            </p:cNvSpPr>
            <p:nvPr/>
          </p:nvSpPr>
          <p:spPr bwMode="auto">
            <a:xfrm>
              <a:off x="5232" y="720"/>
              <a:ext cx="0" cy="7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286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Tsuga heterophylla</a:t>
            </a:r>
          </a:p>
        </p:txBody>
      </p:sp>
      <p:pic>
        <p:nvPicPr>
          <p:cNvPr id="70659" name="Picture 5" descr="C:\Mijn documenten\coniferen\tsuga hetrophylla mnl bloem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8100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381000" y="3276600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mannelijke bloemen</a:t>
            </a:r>
          </a:p>
        </p:txBody>
      </p:sp>
      <p:grpSp>
        <p:nvGrpSpPr>
          <p:cNvPr id="75790" name="Group 14"/>
          <p:cNvGrpSpPr>
            <a:grpSpLocks/>
          </p:cNvGrpSpPr>
          <p:nvPr/>
        </p:nvGrpSpPr>
        <p:grpSpPr bwMode="auto">
          <a:xfrm>
            <a:off x="4495800" y="381000"/>
            <a:ext cx="4267200" cy="3359150"/>
            <a:chOff x="2832" y="208"/>
            <a:chExt cx="2640" cy="2148"/>
          </a:xfrm>
        </p:grpSpPr>
        <p:pic>
          <p:nvPicPr>
            <p:cNvPr id="70665" name="Picture 7" descr="C:\Mijn documenten\coniferen\tsuga heterophylla.jpg"/>
            <p:cNvPicPr>
              <a:picLocks noChangeAspect="1" noChangeArrowheads="1"/>
            </p:cNvPicPr>
            <p:nvPr/>
          </p:nvPicPr>
          <p:blipFill>
            <a:blip r:embed="rId3" cstate="email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8"/>
              <a:ext cx="2640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6" name="Text Box 11"/>
            <p:cNvSpPr txBox="1">
              <a:spLocks noChangeArrowheads="1"/>
            </p:cNvSpPr>
            <p:nvPr/>
          </p:nvSpPr>
          <p:spPr bwMode="auto">
            <a:xfrm>
              <a:off x="4368" y="2064"/>
              <a:ext cx="1061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jonge kegels</a:t>
              </a:r>
            </a:p>
          </p:txBody>
        </p:sp>
      </p:grpSp>
      <p:grpSp>
        <p:nvGrpSpPr>
          <p:cNvPr id="75789" name="Group 13"/>
          <p:cNvGrpSpPr>
            <a:grpSpLocks/>
          </p:cNvGrpSpPr>
          <p:nvPr/>
        </p:nvGrpSpPr>
        <p:grpSpPr bwMode="auto">
          <a:xfrm>
            <a:off x="2667000" y="3276600"/>
            <a:ext cx="6096000" cy="3429000"/>
            <a:chOff x="1632" y="2016"/>
            <a:chExt cx="3840" cy="2160"/>
          </a:xfrm>
        </p:grpSpPr>
        <p:pic>
          <p:nvPicPr>
            <p:cNvPr id="70663" name="Picture 9" descr="C:\Mijn documenten\coniferen\tshe3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016"/>
              <a:ext cx="2688" cy="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4" name="Text Box 12"/>
            <p:cNvSpPr txBox="1">
              <a:spLocks noChangeArrowheads="1"/>
            </p:cNvSpPr>
            <p:nvPr/>
          </p:nvSpPr>
          <p:spPr bwMode="auto">
            <a:xfrm>
              <a:off x="1632" y="3888"/>
              <a:ext cx="10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rijpe kegels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5791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Tsuga heterophylla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181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Westerse hemlock</a:t>
            </a:r>
          </a:p>
        </p:txBody>
      </p:sp>
      <p:pic>
        <p:nvPicPr>
          <p:cNvPr id="71684" name="Picture 9" descr="C:\Mijn documenten\coniferen\tsuga heterophylla boom.jpg"/>
          <p:cNvPicPr>
            <a:picLocks noChangeAspect="1" noChangeArrowheads="1"/>
          </p:cNvPicPr>
          <p:nvPr/>
        </p:nvPicPr>
        <p:blipFill>
          <a:blip r:embed="rId2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1306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1" descr="C:\Mijn documenten\coniferen\Thetero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4258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762000"/>
          </a:xfrm>
          <a:noFill/>
        </p:spPr>
        <p:txBody>
          <a:bodyPr/>
          <a:lstStyle/>
          <a:p>
            <a:pPr eaLnBrk="1" hangingPunct="1"/>
            <a:r>
              <a:rPr lang="nl-NL" altLang="nl-NL" smtClean="0"/>
              <a:t>Abies nordmanniana</a:t>
            </a:r>
          </a:p>
        </p:txBody>
      </p:sp>
      <p:pic>
        <p:nvPicPr>
          <p:cNvPr id="8195" name="Picture 7" descr="C:\Mijn documenten\coniferen\abies nordmanniana04.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575" y="990600"/>
            <a:ext cx="3289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C:\Mijn documenten\coniferen\abno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3355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669925" y="6137275"/>
            <a:ext cx="163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jonge boom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5241925" y="6137275"/>
            <a:ext cx="178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oudere boom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0"/>
          <p:cNvSpPr txBox="1">
            <a:spLocks noChangeArrowheads="1"/>
          </p:cNvSpPr>
          <p:nvPr/>
        </p:nvSpPr>
        <p:spPr bwMode="auto">
          <a:xfrm>
            <a:off x="228600" y="3048000"/>
            <a:ext cx="392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afstaande, lijnvormige naalden</a:t>
            </a:r>
          </a:p>
        </p:txBody>
      </p:sp>
      <p:grpSp>
        <p:nvGrpSpPr>
          <p:cNvPr id="79887" name="Group 15"/>
          <p:cNvGrpSpPr>
            <a:grpSpLocks/>
          </p:cNvGrpSpPr>
          <p:nvPr/>
        </p:nvGrpSpPr>
        <p:grpSpPr bwMode="auto">
          <a:xfrm>
            <a:off x="4953000" y="304800"/>
            <a:ext cx="3810000" cy="3200400"/>
            <a:chOff x="3120" y="192"/>
            <a:chExt cx="2400" cy="2016"/>
          </a:xfrm>
        </p:grpSpPr>
        <p:pic>
          <p:nvPicPr>
            <p:cNvPr id="72715" name="Picture 5" descr="C:\Mijn documenten\coniferen\Tmertenflower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92"/>
              <a:ext cx="2400" cy="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6" name="Text Box 11"/>
            <p:cNvSpPr txBox="1">
              <a:spLocks noChangeArrowheads="1"/>
            </p:cNvSpPr>
            <p:nvPr/>
          </p:nvSpPr>
          <p:spPr bwMode="auto">
            <a:xfrm>
              <a:off x="3120" y="1920"/>
              <a:ext cx="16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mannelijke bloemen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304800" y="3810000"/>
            <a:ext cx="8382000" cy="2636838"/>
            <a:chOff x="192" y="2400"/>
            <a:chExt cx="5280" cy="1661"/>
          </a:xfrm>
        </p:grpSpPr>
        <p:pic>
          <p:nvPicPr>
            <p:cNvPr id="72711" name="Picture 7" descr="C:\Mijn documenten\coniferen\Tmertenfrui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00"/>
              <a:ext cx="2016" cy="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2" name="Picture 9" descr="C:\Mijn documenten\coniferen\Tmertenfrui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477" cy="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3" name="Text Box 12"/>
            <p:cNvSpPr txBox="1">
              <a:spLocks noChangeArrowheads="1"/>
            </p:cNvSpPr>
            <p:nvPr/>
          </p:nvSpPr>
          <p:spPr bwMode="auto">
            <a:xfrm>
              <a:off x="1718" y="3770"/>
              <a:ext cx="10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jonge kegel</a:t>
              </a:r>
            </a:p>
          </p:txBody>
        </p:sp>
        <p:sp>
          <p:nvSpPr>
            <p:cNvPr id="72714" name="Text Box 13"/>
            <p:cNvSpPr txBox="1">
              <a:spLocks noChangeArrowheads="1"/>
            </p:cNvSpPr>
            <p:nvPr/>
          </p:nvSpPr>
          <p:spPr bwMode="auto">
            <a:xfrm>
              <a:off x="2496" y="2400"/>
              <a:ext cx="9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rijpe kegel</a:t>
              </a:r>
            </a:p>
          </p:txBody>
        </p:sp>
      </p:grpSp>
      <p:sp>
        <p:nvSpPr>
          <p:cNvPr id="72709" name="Rectangle 16"/>
          <p:cNvSpPr>
            <a:spLocks noGrp="1" noChangeArrowheads="1"/>
          </p:cNvSpPr>
          <p:nvPr>
            <p:ph type="title"/>
          </p:nvPr>
        </p:nvSpPr>
        <p:spPr>
          <a:xfrm>
            <a:off x="1371600" y="2286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Tsuga mertensiana twijg, kegel</a:t>
            </a:r>
          </a:p>
        </p:txBody>
      </p:sp>
      <p:pic>
        <p:nvPicPr>
          <p:cNvPr id="72710" name="Picture 4" descr="C:\Mijn documenten\coniferen\Tmertentw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100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5791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Tsuga mertensiana</a:t>
            </a:r>
          </a:p>
        </p:txBody>
      </p:sp>
      <p:pic>
        <p:nvPicPr>
          <p:cNvPr id="73731" name="Picture 6" descr="C:\Mijn documenten\coniferen\Tmerten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6004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4098925" y="5984875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noordwesten van V.S.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8288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Abies grandis twijg</a:t>
            </a:r>
          </a:p>
        </p:txBody>
      </p:sp>
      <p:pic>
        <p:nvPicPr>
          <p:cNvPr id="9219" name="Picture 5" descr="C:\Mijn documenten\coniferen\abies grandis twij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0497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609600" y="5562600"/>
            <a:ext cx="3781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naalden in een hoek van 180</a:t>
            </a:r>
            <a:r>
              <a:rPr lang="nl-NL" altLang="nl-NL">
                <a:cs typeface="Times New Roman" panose="02020603050405020304" pitchFamily="18" charset="0"/>
              </a:rPr>
              <a:t>°</a:t>
            </a:r>
          </a:p>
          <a:p>
            <a:pPr eaLnBrk="1" hangingPunct="1"/>
            <a:r>
              <a:rPr lang="nl-NL" altLang="nl-NL">
                <a:cs typeface="Times New Roman" panose="02020603050405020304" pitchFamily="18" charset="0"/>
              </a:rPr>
              <a:t>(twee rijen: lang en kort)</a:t>
            </a:r>
            <a:endParaRPr lang="nl-NL" altLang="nl-NL"/>
          </a:p>
        </p:txBody>
      </p: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5029200" y="193675"/>
            <a:ext cx="3973513" cy="6511925"/>
            <a:chOff x="3168" y="122"/>
            <a:chExt cx="2503" cy="4102"/>
          </a:xfrm>
        </p:grpSpPr>
        <p:pic>
          <p:nvPicPr>
            <p:cNvPr id="9222" name="Picture 6" descr="C:\Mijn documenten\coniferen\abies grandis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2"/>
              <a:ext cx="1466" cy="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7" descr="C:\Mijn documenten\coniferen\agrandisleaf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112"/>
              <a:ext cx="147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4694" y="122"/>
              <a:ext cx="9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onderzijde</a:t>
              </a:r>
            </a:p>
          </p:txBody>
        </p:sp>
        <p:sp>
          <p:nvSpPr>
            <p:cNvPr id="9225" name="Text Box 10"/>
            <p:cNvSpPr txBox="1">
              <a:spLocks noChangeArrowheads="1"/>
            </p:cNvSpPr>
            <p:nvPr/>
          </p:nvSpPr>
          <p:spPr bwMode="auto">
            <a:xfrm>
              <a:off x="4704" y="3696"/>
              <a:ext cx="96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mannelijke</a:t>
              </a:r>
            </a:p>
            <a:p>
              <a:pPr eaLnBrk="1" hangingPunct="1"/>
              <a:r>
                <a:rPr lang="nl-NL" altLang="nl-NL"/>
                <a:t>bloemen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810000" cy="762000"/>
          </a:xfrm>
          <a:noFill/>
        </p:spPr>
        <p:txBody>
          <a:bodyPr/>
          <a:lstStyle/>
          <a:p>
            <a:pPr eaLnBrk="1" hangingPunct="1"/>
            <a:r>
              <a:rPr lang="nl-NL" altLang="nl-NL" smtClean="0"/>
              <a:t>Abies grandis</a:t>
            </a:r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6477000" y="762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i="1">
                <a:solidFill>
                  <a:srgbClr val="008000"/>
                </a:solidFill>
              </a:rPr>
              <a:t>Reuzen zilverspar</a:t>
            </a:r>
          </a:p>
        </p:txBody>
      </p:sp>
      <p:pic>
        <p:nvPicPr>
          <p:cNvPr id="10244" name="Picture 1032" descr="C:\Mijn documenten\coniferen\abies grandis boom.jpg"/>
          <p:cNvPicPr>
            <a:picLocks noChangeAspect="1" noChangeArrowheads="1"/>
          </p:cNvPicPr>
          <p:nvPr/>
        </p:nvPicPr>
        <p:blipFill>
          <a:blip r:embed="rId2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5734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33" descr="C:\Mijn documenten\coniferen\abgra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2" name="Group 1038"/>
          <p:cNvGrpSpPr>
            <a:grpSpLocks/>
          </p:cNvGrpSpPr>
          <p:nvPr/>
        </p:nvGrpSpPr>
        <p:grpSpPr bwMode="auto">
          <a:xfrm>
            <a:off x="4495800" y="3581400"/>
            <a:ext cx="4471988" cy="3124200"/>
            <a:chOff x="2832" y="2256"/>
            <a:chExt cx="2817" cy="1968"/>
          </a:xfrm>
        </p:grpSpPr>
        <p:pic>
          <p:nvPicPr>
            <p:cNvPr id="10248" name="Picture 1034" descr="C:\Mijn documenten\coniferen\abies grandis kegel.jpg"/>
            <p:cNvPicPr>
              <a:picLocks noChangeAspect="1" noChangeArrowheads="1"/>
            </p:cNvPicPr>
            <p:nvPr/>
          </p:nvPicPr>
          <p:blipFill>
            <a:blip r:embed="rId4" cstate="email">
              <a:lum bright="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56"/>
              <a:ext cx="2688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1035"/>
            <p:cNvSpPr txBox="1">
              <a:spLocks noChangeArrowheads="1"/>
            </p:cNvSpPr>
            <p:nvPr/>
          </p:nvSpPr>
          <p:spPr bwMode="auto">
            <a:xfrm>
              <a:off x="2832" y="3936"/>
              <a:ext cx="28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nl-NL"/>
                <a:t>kegels met verborgen dekschubben</a:t>
              </a:r>
            </a:p>
          </p:txBody>
        </p:sp>
      </p:grpSp>
      <p:sp>
        <p:nvSpPr>
          <p:cNvPr id="10247" name="Text Box 1036"/>
          <p:cNvSpPr txBox="1">
            <a:spLocks noChangeArrowheads="1"/>
          </p:cNvSpPr>
          <p:nvPr/>
        </p:nvSpPr>
        <p:spPr bwMode="auto">
          <a:xfrm>
            <a:off x="4495800" y="289560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bast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824</Words>
  <Application>Microsoft Office PowerPoint</Application>
  <PresentationFormat>Diavoorstelling (4:3)</PresentationFormat>
  <Paragraphs>247</Paragraphs>
  <Slides>71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71</vt:i4>
      </vt:variant>
    </vt:vector>
  </HeadingPairs>
  <TitlesOfParts>
    <vt:vector size="74" baseType="lpstr">
      <vt:lpstr>Times New Roman</vt:lpstr>
      <vt:lpstr>Arial</vt:lpstr>
      <vt:lpstr>Standaardontwerp</vt:lpstr>
      <vt:lpstr>deel 1 naaldconiferen   Abies, Picea, Pseudotsuga, Tsuga</vt:lpstr>
      <vt:lpstr>ABIES</vt:lpstr>
      <vt:lpstr>ABIES indeling</vt:lpstr>
      <vt:lpstr>Abies alba twijg</vt:lpstr>
      <vt:lpstr>Abies alba</vt:lpstr>
      <vt:lpstr>Abies nordmanniana twijg</vt:lpstr>
      <vt:lpstr>Abies nordmanniana</vt:lpstr>
      <vt:lpstr>Abies grandis twijg</vt:lpstr>
      <vt:lpstr>Abies grandis</vt:lpstr>
      <vt:lpstr>Abies koreana twijg</vt:lpstr>
      <vt:lpstr>Abies koreana bloemen</vt:lpstr>
      <vt:lpstr>Abies koreana plant</vt:lpstr>
      <vt:lpstr>Abies koreana</vt:lpstr>
      <vt:lpstr>Abies balsamea twijg, bloemen</vt:lpstr>
      <vt:lpstr>Abies balsamea</vt:lpstr>
      <vt:lpstr>Abies balsamea ‘Nana’</vt:lpstr>
      <vt:lpstr>Abies groep A</vt:lpstr>
      <vt:lpstr>PowerPoint-presentatie</vt:lpstr>
      <vt:lpstr>Abies concolor bomen</vt:lpstr>
      <vt:lpstr>Abies concolor</vt:lpstr>
      <vt:lpstr>Abies procera</vt:lpstr>
      <vt:lpstr>Abies procera bloei</vt:lpstr>
      <vt:lpstr>Abies procera kegel</vt:lpstr>
      <vt:lpstr>Abies procera ‘Glauca’</vt:lpstr>
      <vt:lpstr>Abies lasiocarpa twijg</vt:lpstr>
      <vt:lpstr>Abies lasiocarpa</vt:lpstr>
      <vt:lpstr>Abies lasiocarpa ‘Compacta’</vt:lpstr>
      <vt:lpstr>Abies pinsapo twijg</vt:lpstr>
      <vt:lpstr>Abies pinsapo mnl bloei</vt:lpstr>
      <vt:lpstr>Abies pinsapo kegel</vt:lpstr>
      <vt:lpstr>Abies pinsapo ‘Glauca’</vt:lpstr>
      <vt:lpstr>Abies groep B</vt:lpstr>
      <vt:lpstr>PICEA</vt:lpstr>
      <vt:lpstr>PICEA indeling</vt:lpstr>
      <vt:lpstr>Picea abies twijg, kegel</vt:lpstr>
      <vt:lpstr>Picea abies twijg, naald</vt:lpstr>
      <vt:lpstr>Picea abies</vt:lpstr>
      <vt:lpstr>Picea abies ‘Ohlendorffii’</vt:lpstr>
      <vt:lpstr>Picea abies ‘Inversa’</vt:lpstr>
      <vt:lpstr>Picea abies ‘Nidiformis’</vt:lpstr>
      <vt:lpstr>Picea orientalis twijg</vt:lpstr>
      <vt:lpstr>Picea orientalis</vt:lpstr>
      <vt:lpstr>Picea orientalis ‘Aurea’</vt:lpstr>
      <vt:lpstr>Picea pungens twijg</vt:lpstr>
      <vt:lpstr>Picea pungens kegel</vt:lpstr>
      <vt:lpstr>Picea pungens ‘Glauca’</vt:lpstr>
      <vt:lpstr>Picea glauca</vt:lpstr>
      <vt:lpstr>Picea glauca ‘Conica’ twijg</vt:lpstr>
      <vt:lpstr>Picea glauca ‘Conica’ plant</vt:lpstr>
      <vt:lpstr>Picea glauca ‘Conica’</vt:lpstr>
      <vt:lpstr>Picea groep A</vt:lpstr>
      <vt:lpstr>Picea omorika twijg</vt:lpstr>
      <vt:lpstr>Picea omorika</vt:lpstr>
      <vt:lpstr>Picea breweriana twijg</vt:lpstr>
      <vt:lpstr>Picea breweriana</vt:lpstr>
      <vt:lpstr>Picea sitchensis twijg, kegel</vt:lpstr>
      <vt:lpstr>Picea sitchensis</vt:lpstr>
      <vt:lpstr>Picea groep B</vt:lpstr>
      <vt:lpstr>Pseudotsuga menziesii twijg</vt:lpstr>
      <vt:lpstr>Pseudotsuga menziesii mnl bloei</vt:lpstr>
      <vt:lpstr>Pseudotsuga menziesii  vrl bloei</vt:lpstr>
      <vt:lpstr>Pseudotsuga menziesii</vt:lpstr>
      <vt:lpstr>TSUGA</vt:lpstr>
      <vt:lpstr>Tsuga canadensis twijg</vt:lpstr>
      <vt:lpstr>Tsuga canadensis</vt:lpstr>
      <vt:lpstr>Tsuga canadensis ‘Pendula’</vt:lpstr>
      <vt:lpstr>Tsuga heterophylla</vt:lpstr>
      <vt:lpstr>Tsuga heterophylla</vt:lpstr>
      <vt:lpstr>Tsuga heterophylla</vt:lpstr>
      <vt:lpstr>Tsuga mertensiana twijg, kegel</vt:lpstr>
      <vt:lpstr>Tsuga mertensiana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E.J.Stoffels</dc:creator>
  <cp:lastModifiedBy>laptop</cp:lastModifiedBy>
  <cp:revision>202</cp:revision>
  <dcterms:created xsi:type="dcterms:W3CDTF">2001-01-10T23:40:57Z</dcterms:created>
  <dcterms:modified xsi:type="dcterms:W3CDTF">2017-12-12T22:14:52Z</dcterms:modified>
</cp:coreProperties>
</file>